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380" r:id="rId6"/>
    <p:sldId id="381" r:id="rId7"/>
    <p:sldId id="382" r:id="rId8"/>
    <p:sldId id="383" r:id="rId9"/>
    <p:sldId id="384" r:id="rId10"/>
    <p:sldId id="392" r:id="rId11"/>
    <p:sldId id="385" r:id="rId12"/>
    <p:sldId id="386" r:id="rId13"/>
    <p:sldId id="268" r:id="rId14"/>
    <p:sldId id="269" r:id="rId15"/>
    <p:sldId id="270" r:id="rId16"/>
    <p:sldId id="271" r:id="rId17"/>
    <p:sldId id="411" r:id="rId18"/>
    <p:sldId id="433" r:id="rId19"/>
    <p:sldId id="434" r:id="rId20"/>
    <p:sldId id="435" r:id="rId21"/>
    <p:sldId id="436" r:id="rId22"/>
    <p:sldId id="440" r:id="rId23"/>
    <p:sldId id="437" r:id="rId24"/>
    <p:sldId id="438" r:id="rId25"/>
    <p:sldId id="439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277" r:id="rId40"/>
    <p:sldId id="400" r:id="rId41"/>
    <p:sldId id="401" r:id="rId42"/>
    <p:sldId id="403" r:id="rId43"/>
    <p:sldId id="402" r:id="rId44"/>
    <p:sldId id="404" r:id="rId45"/>
    <p:sldId id="405" r:id="rId46"/>
    <p:sldId id="406" r:id="rId47"/>
    <p:sldId id="409" r:id="rId48"/>
    <p:sldId id="408" r:id="rId49"/>
    <p:sldId id="407" r:id="rId50"/>
    <p:sldId id="272" r:id="rId51"/>
    <p:sldId id="372" r:id="rId52"/>
    <p:sldId id="373" r:id="rId53"/>
    <p:sldId id="374" r:id="rId54"/>
    <p:sldId id="375" r:id="rId55"/>
    <p:sldId id="376" r:id="rId56"/>
    <p:sldId id="371" r:id="rId57"/>
    <p:sldId id="275" r:id="rId58"/>
    <p:sldId id="317" r:id="rId59"/>
    <p:sldId id="318" r:id="rId60"/>
    <p:sldId id="320" r:id="rId61"/>
    <p:sldId id="345" r:id="rId62"/>
    <p:sldId id="325" r:id="rId63"/>
    <p:sldId id="324" r:id="rId64"/>
    <p:sldId id="307" r:id="rId65"/>
    <p:sldId id="309" r:id="rId66"/>
    <p:sldId id="310" r:id="rId67"/>
    <p:sldId id="312" r:id="rId68"/>
    <p:sldId id="281" r:id="rId69"/>
    <p:sldId id="353" r:id="rId70"/>
    <p:sldId id="391" r:id="rId71"/>
    <p:sldId id="390" r:id="rId72"/>
    <p:sldId id="389" r:id="rId73"/>
    <p:sldId id="388" r:id="rId74"/>
    <p:sldId id="393" r:id="rId75"/>
    <p:sldId id="328" r:id="rId76"/>
    <p:sldId id="322" r:id="rId77"/>
    <p:sldId id="343" r:id="rId78"/>
    <p:sldId id="337" r:id="rId79"/>
    <p:sldId id="377" r:id="rId80"/>
    <p:sldId id="314" r:id="rId81"/>
    <p:sldId id="394" r:id="rId82"/>
    <p:sldId id="316" r:id="rId83"/>
  </p:sldIdLst>
  <p:sldSz cx="12192000" cy="6858000"/>
  <p:notesSz cx="6858000" cy="9144000"/>
  <p:embeddedFontLst>
    <p:embeddedFont>
      <p:font typeface="Adobe Gothic Std B" panose="020B0800000000000000" charset="-128"/>
      <p:bold r:id="rId85"/>
    </p:embeddedFont>
    <p:embeddedFont>
      <p:font typeface="Baumans" panose="020B0604020202020204" charset="0"/>
      <p:regular r:id="rId86"/>
    </p:embeddedFont>
    <p:embeddedFont>
      <p:font typeface="Bodoni MT Black" panose="02070A03080606020203" pitchFamily="18" charset="0"/>
      <p:bold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opperplate Gothic Bold" panose="020E0705020206020404" pitchFamily="34" charset="0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6" roundtripDataSignature="AMtx7mjWgO3vIK+6baZDN408OurcKmiw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FEE90D-66B3-4EC8-AC04-98851BE79470}">
  <a:tblStyle styleId="{50FEE90D-66B3-4EC8-AC04-98851BE794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1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14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3" name="Google Shape;4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0" name="Google Shape;71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48b1ab4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gf48b1ab4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48b1ab4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3" name="Google Shape;753;gf48b1ab4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48b1ab4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3" name="Google Shape;773;gf48b1ab4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01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99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3780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4514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4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475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4" name="Google Shape;67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0" name="Google Shape;68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346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85" name="Google Shape;68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7" name="Google Shape;6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0" name="Google Shape;8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1" name="Google Shape;8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79" name="Google Shape;4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88113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55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71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384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7501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7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4255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965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769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92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183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582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202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949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923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71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22546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5185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349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8279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4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6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/>
        </p:nvSpPr>
        <p:spPr>
          <a:xfrm>
            <a:off x="8746034" y="-17976"/>
            <a:ext cx="3445966" cy="2023537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37"/>
          <p:cNvGrpSpPr/>
          <p:nvPr/>
        </p:nvGrpSpPr>
        <p:grpSpPr>
          <a:xfrm>
            <a:off x="548225" y="342079"/>
            <a:ext cx="5440771" cy="6257605"/>
            <a:chOff x="548225" y="342079"/>
            <a:chExt cx="5440771" cy="6257605"/>
          </a:xfrm>
        </p:grpSpPr>
        <p:sp>
          <p:nvSpPr>
            <p:cNvPr id="61" name="Google Shape;61;p37"/>
            <p:cNvSpPr/>
            <p:nvPr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" name="Google Shape;62;p37"/>
            <p:cNvGrpSpPr/>
            <p:nvPr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</p:grpSpPr>
          <p:sp>
            <p:nvSpPr>
              <p:cNvPr id="63" name="Google Shape;63;p37"/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/>
                <a:ahLst/>
                <a:cxnLst/>
                <a:rect l="l" t="t" r="r" b="b"/>
                <a:pathLst>
                  <a:path w="1002965" h="2721551" extrusionOk="0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7"/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/>
                <a:ahLst/>
                <a:cxnLst/>
                <a:rect l="l" t="t" r="r" b="b"/>
                <a:pathLst>
                  <a:path w="240102" h="2819084" extrusionOk="0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7"/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/>
                <a:ahLst/>
                <a:cxnLst/>
                <a:rect l="l" t="t" r="r" b="b"/>
                <a:pathLst>
                  <a:path w="1347294" h="1442833" extrusionOk="0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7"/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/>
                <a:ahLst/>
                <a:cxnLst/>
                <a:rect l="l" t="t" r="r" b="b"/>
                <a:pathLst>
                  <a:path w="832880" h="2112990" extrusionOk="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7"/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7"/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7"/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70;p37"/>
            <p:cNvGrpSpPr/>
            <p:nvPr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</p:grpSpPr>
          <p:sp>
            <p:nvSpPr>
              <p:cNvPr id="71" name="Google Shape;71;p37"/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/>
                <a:ahLst/>
                <a:cxnLst/>
                <a:rect l="l" t="t" r="r" b="b"/>
                <a:pathLst>
                  <a:path w="1022414" h="2680599" extrusionOk="0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7"/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/>
                <a:ahLst/>
                <a:cxnLst/>
                <a:rect l="l" t="t" r="r" b="b"/>
                <a:pathLst>
                  <a:path w="965361" h="2451243" extrusionOk="0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7"/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/>
                <a:ahLst/>
                <a:cxnLst/>
                <a:rect l="l" t="t" r="r" b="b"/>
                <a:pathLst>
                  <a:path w="245340" h="2179597" extrusionOk="0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7"/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/>
                <a:ahLst/>
                <a:cxnLst/>
                <a:rect l="l" t="t" r="r" b="b"/>
                <a:pathLst>
                  <a:path w="1075696" h="1355897" extrusionOk="0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7"/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/>
                <a:ahLst/>
                <a:cxnLst/>
                <a:rect l="l" t="t" r="r" b="b"/>
                <a:pathLst>
                  <a:path w="576100" h="1118127" extrusionOk="0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7"/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/>
                <a:ahLst/>
                <a:cxnLst/>
                <a:rect l="l" t="t" r="r" b="b"/>
                <a:pathLst>
                  <a:path w="120656" h="1100593" extrusionOk="0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7"/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864745" extrusionOk="0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37"/>
            <p:cNvGrpSpPr/>
            <p:nvPr/>
          </p:nvGrpSpPr>
          <p:grpSpPr>
            <a:xfrm>
              <a:off x="548225" y="1602802"/>
              <a:ext cx="944003" cy="3757883"/>
              <a:chOff x="655229" y="1602802"/>
              <a:chExt cx="944003" cy="3757883"/>
            </a:xfrm>
          </p:grpSpPr>
          <p:sp>
            <p:nvSpPr>
              <p:cNvPr id="79" name="Google Shape;79;p37"/>
              <p:cNvSpPr/>
              <p:nvPr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7"/>
              <p:cNvSpPr/>
              <p:nvPr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/>
                <a:ahLst/>
                <a:cxnLst/>
                <a:rect l="l" t="t" r="r" b="b"/>
                <a:pathLst>
                  <a:path w="1181053" h="1164453" extrusionOk="0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7"/>
              <p:cNvSpPr/>
              <p:nvPr/>
            </p:nvSpPr>
            <p:spPr>
              <a:xfrm rot="-5400000" flipH="1">
                <a:off x="1069293" y="182091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7"/>
              <p:cNvSpPr/>
              <p:nvPr/>
            </p:nvSpPr>
            <p:spPr>
              <a:xfrm rot="-5400000" flipH="1">
                <a:off x="1120766" y="2289790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7"/>
              <p:cNvSpPr/>
              <p:nvPr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7"/>
              <p:cNvSpPr/>
              <p:nvPr/>
            </p:nvSpPr>
            <p:spPr>
              <a:xfrm rot="-5400000" flipH="1">
                <a:off x="1066573" y="3025173"/>
                <a:ext cx="121315" cy="944002"/>
              </a:xfrm>
              <a:custGeom>
                <a:avLst/>
                <a:gdLst/>
                <a:ahLst/>
                <a:cxnLst/>
                <a:rect l="l" t="t" r="r" b="b"/>
                <a:pathLst>
                  <a:path w="222690" h="1732846" extrusionOk="0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7"/>
              <p:cNvSpPr/>
              <p:nvPr/>
            </p:nvSpPr>
            <p:spPr>
              <a:xfrm rot="-5400000">
                <a:off x="1069293" y="4830746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7"/>
            <p:cNvGrpSpPr/>
            <p:nvPr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</p:grpSpPr>
          <p:sp>
            <p:nvSpPr>
              <p:cNvPr id="87" name="Google Shape;87;p37"/>
              <p:cNvSpPr/>
              <p:nvPr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/>
                <a:ahLst/>
                <a:cxnLst/>
                <a:rect l="l" t="t" r="r" b="b"/>
                <a:pathLst>
                  <a:path w="2214270" h="1321734" extrusionOk="0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7"/>
              <p:cNvSpPr/>
              <p:nvPr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/>
                <a:ahLst/>
                <a:cxnLst/>
                <a:rect l="l" t="t" r="r" b="b"/>
                <a:pathLst>
                  <a:path w="1583966" h="1084079" extrusionOk="0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7"/>
              <p:cNvSpPr/>
              <p:nvPr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/>
                <a:ahLst/>
                <a:cxnLst/>
                <a:rect l="l" t="t" r="r" b="b"/>
                <a:pathLst>
                  <a:path w="1648569" h="227140" extrusionOk="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7"/>
              <p:cNvSpPr/>
              <p:nvPr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7"/>
              <p:cNvSpPr/>
              <p:nvPr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373154" h="572397" extrusionOk="0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7"/>
              <p:cNvSpPr/>
              <p:nvPr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/>
                <a:ahLst/>
                <a:cxnLst/>
                <a:rect l="l" t="t" r="r" b="b"/>
                <a:pathLst>
                  <a:path w="912667" h="843913" extrusionOk="0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7"/>
              <p:cNvSpPr/>
              <p:nvPr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1411831" h="236127" extrusionOk="0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94;p37"/>
          <p:cNvSpPr>
            <a:spLocks noGrp="1"/>
          </p:cNvSpPr>
          <p:nvPr>
            <p:ph type="pic" idx="2"/>
          </p:nvPr>
        </p:nvSpPr>
        <p:spPr>
          <a:xfrm>
            <a:off x="1645340" y="1997014"/>
            <a:ext cx="3017520" cy="30175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8"/>
          <p:cNvSpPr>
            <a:spLocks noGrp="1"/>
          </p:cNvSpPr>
          <p:nvPr>
            <p:ph type="pic" idx="2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522980" y="296696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40"/>
          <p:cNvSpPr>
            <a:spLocks noGrp="1"/>
          </p:cNvSpPr>
          <p:nvPr>
            <p:ph type="pic" idx="3"/>
          </p:nvPr>
        </p:nvSpPr>
        <p:spPr>
          <a:xfrm>
            <a:off x="4802736" y="1678845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40"/>
          <p:cNvSpPr>
            <a:spLocks noGrp="1"/>
          </p:cNvSpPr>
          <p:nvPr>
            <p:ph type="pic" idx="4"/>
          </p:nvPr>
        </p:nvSpPr>
        <p:spPr>
          <a:xfrm>
            <a:off x="3524191" y="39072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40"/>
          <p:cNvSpPr>
            <a:spLocks noGrp="1"/>
          </p:cNvSpPr>
          <p:nvPr>
            <p:ph type="pic" idx="5"/>
          </p:nvPr>
        </p:nvSpPr>
        <p:spPr>
          <a:xfrm>
            <a:off x="2229202" y="1649808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40"/>
          <p:cNvSpPr>
            <a:spLocks noGrp="1"/>
          </p:cNvSpPr>
          <p:nvPr>
            <p:ph type="pic" idx="6"/>
          </p:nvPr>
        </p:nvSpPr>
        <p:spPr>
          <a:xfrm>
            <a:off x="2223009" y="4236450"/>
            <a:ext cx="2230831" cy="22308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40"/>
          <p:cNvSpPr/>
          <p:nvPr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 rot="-81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 extrusionOk="0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2"/>
          <p:cNvSpPr/>
          <p:nvPr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2"/>
          <p:cNvSpPr>
            <a:spLocks noGrp="1"/>
          </p:cNvSpPr>
          <p:nvPr>
            <p:ph type="pic" idx="2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42"/>
          <p:cNvSpPr>
            <a:spLocks noGrp="1"/>
          </p:cNvSpPr>
          <p:nvPr>
            <p:ph type="pic" idx="3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Contents Layout">
  <p:cSld name="Images &amp; Contents Layou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4" descr="E:\002-KIMS BUSINESS\007-02-MaxPPT-Contents\150902-com-Global-Laptop\mo900.png"/>
          <p:cNvPicPr preferRelativeResize="0"/>
          <p:nvPr/>
        </p:nvPicPr>
        <p:blipFill rotWithShape="1">
          <a:blip r:embed="rId2">
            <a:alphaModFix/>
          </a:blip>
          <a:srcRect l="18253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4"/>
          <p:cNvSpPr>
            <a:spLocks noGrp="1"/>
          </p:cNvSpPr>
          <p:nvPr>
            <p:ph type="pic" idx="2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4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7044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Images &amp; Contents Layout">
  <p:cSld name="48_Images &amp; Contents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6"/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6"/>
          <p:cNvSpPr>
            <a:spLocks noGrp="1"/>
          </p:cNvSpPr>
          <p:nvPr>
            <p:ph type="pic" idx="2"/>
          </p:nvPr>
        </p:nvSpPr>
        <p:spPr>
          <a:xfrm>
            <a:off x="5534029" y="2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48"/>
          <p:cNvSpPr>
            <a:spLocks noGrp="1"/>
          </p:cNvSpPr>
          <p:nvPr>
            <p:ph type="pic" idx="2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1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2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5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2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2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156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2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2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2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2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4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95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63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50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1_Contents slide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/>
          <p:nvPr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3"/>
          <p:cNvSpPr/>
          <p:nvPr/>
        </p:nvSpPr>
        <p:spPr>
          <a:xfrm>
            <a:off x="10060426" y="0"/>
            <a:ext cx="2131574" cy="1251701"/>
          </a:xfrm>
          <a:custGeom>
            <a:avLst/>
            <a:gdLst/>
            <a:ahLst/>
            <a:cxnLst/>
            <a:rect l="l" t="t" r="r" b="b"/>
            <a:pathLst>
              <a:path w="2131574" h="1251701" extrusionOk="0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3"/>
          <p:cNvGrpSpPr/>
          <p:nvPr/>
        </p:nvGrpSpPr>
        <p:grpSpPr>
          <a:xfrm>
            <a:off x="-154012" y="-195671"/>
            <a:ext cx="2963080" cy="1367278"/>
            <a:chOff x="-47008" y="1815161"/>
            <a:chExt cx="2963080" cy="1367278"/>
          </a:xfrm>
        </p:grpSpPr>
        <p:grpSp>
          <p:nvGrpSpPr>
            <p:cNvPr id="12" name="Google Shape;12;p33"/>
            <p:cNvGrpSpPr/>
            <p:nvPr/>
          </p:nvGrpSpPr>
          <p:grpSpPr>
            <a:xfrm>
              <a:off x="210392" y="2089757"/>
              <a:ext cx="2705680" cy="970337"/>
              <a:chOff x="1111983" y="221594"/>
              <a:chExt cx="12011156" cy="4307563"/>
            </a:xfrm>
          </p:grpSpPr>
          <p:sp>
            <p:nvSpPr>
              <p:cNvPr id="13" name="Google Shape;13;p33"/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3"/>
              <p:cNvSpPr/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3"/>
              <p:cNvSpPr/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3"/>
              <p:cNvSpPr/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33"/>
              <p:cNvSpPr/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3"/>
              <p:cNvSpPr/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3"/>
              <p:cNvSpPr/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3"/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3"/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3"/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3"/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3"/>
              <p:cNvSpPr/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3"/>
              <p:cNvSpPr/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3"/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33"/>
            <p:cNvGrpSpPr/>
            <p:nvPr/>
          </p:nvGrpSpPr>
          <p:grpSpPr>
            <a:xfrm>
              <a:off x="-47008" y="1815161"/>
              <a:ext cx="2889953" cy="1367278"/>
              <a:chOff x="-30679" y="-997401"/>
              <a:chExt cx="12829187" cy="6069657"/>
            </a:xfrm>
          </p:grpSpPr>
          <p:sp>
            <p:nvSpPr>
              <p:cNvPr id="28" name="Google Shape;28;p33"/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/>
                <a:ahLst/>
                <a:cxnLst/>
                <a:rect l="l" t="t" r="r" b="b"/>
                <a:pathLst>
                  <a:path w="2529191" h="476656" extrusionOk="0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" name="Google Shape;29;p33"/>
              <p:cNvCxnSpPr/>
              <p:nvPr/>
            </p:nvCxnSpPr>
            <p:spPr>
              <a:xfrm rot="2143082">
                <a:off x="2876886" y="92218"/>
                <a:ext cx="751230" cy="5002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33"/>
              <p:cNvCxnSpPr>
                <a:endCxn id="16" idx="1"/>
              </p:cNvCxnSpPr>
              <p:nvPr/>
            </p:nvCxnSpPr>
            <p:spPr>
              <a:xfrm>
                <a:off x="3951914" y="-79096"/>
                <a:ext cx="182100" cy="36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33"/>
              <p:cNvCxnSpPr>
                <a:endCxn id="17" idx="1"/>
              </p:cNvCxnSpPr>
              <p:nvPr/>
            </p:nvCxnSpPr>
            <p:spPr>
              <a:xfrm>
                <a:off x="4674695" y="-34034"/>
                <a:ext cx="131100" cy="339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" name="Google Shape;32;p33"/>
              <p:cNvCxnSpPr>
                <a:endCxn id="18" idx="1"/>
              </p:cNvCxnSpPr>
              <p:nvPr/>
            </p:nvCxnSpPr>
            <p:spPr>
              <a:xfrm>
                <a:off x="5296188" y="-73445"/>
                <a:ext cx="159600" cy="433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3"/>
              <p:cNvCxnSpPr/>
              <p:nvPr/>
            </p:nvCxnSpPr>
            <p:spPr>
              <a:xfrm rot="2143082">
                <a:off x="6351522" y="167773"/>
                <a:ext cx="1161265" cy="70157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3"/>
              <p:cNvCxnSpPr/>
              <p:nvPr/>
            </p:nvCxnSpPr>
            <p:spPr>
              <a:xfrm rot="2143082">
                <a:off x="6692921" y="218797"/>
                <a:ext cx="1381992" cy="85998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35;p33"/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3"/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3"/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" name="Google Shape;38;p33"/>
              <p:cNvCxnSpPr>
                <a:endCxn id="15" idx="3"/>
              </p:cNvCxnSpPr>
              <p:nvPr/>
            </p:nvCxnSpPr>
            <p:spPr>
              <a:xfrm rot="10800000" flipH="1">
                <a:off x="9196638" y="1210412"/>
                <a:ext cx="2817900" cy="115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33"/>
              <p:cNvCxnSpPr>
                <a:endCxn id="22" idx="1"/>
              </p:cNvCxnSpPr>
              <p:nvPr/>
            </p:nvCxnSpPr>
            <p:spPr>
              <a:xfrm>
                <a:off x="7605179" y="178395"/>
                <a:ext cx="643200" cy="156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33"/>
              <p:cNvCxnSpPr>
                <a:endCxn id="19" idx="3"/>
              </p:cNvCxnSpPr>
              <p:nvPr/>
            </p:nvCxnSpPr>
            <p:spPr>
              <a:xfrm rot="10800000" flipH="1">
                <a:off x="620076" y="3281827"/>
                <a:ext cx="794700" cy="26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33"/>
              <p:cNvCxnSpPr/>
              <p:nvPr/>
            </p:nvCxnSpPr>
            <p:spPr>
              <a:xfrm rot="-8656918" flipH="1">
                <a:off x="669928" y="3488332"/>
                <a:ext cx="489377" cy="33619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33"/>
              <p:cNvCxnSpPr>
                <a:endCxn id="37" idx="1"/>
              </p:cNvCxnSpPr>
              <p:nvPr/>
            </p:nvCxnSpPr>
            <p:spPr>
              <a:xfrm>
                <a:off x="2805912" y="2910641"/>
                <a:ext cx="506400" cy="1668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33"/>
              <p:cNvCxnSpPr>
                <a:endCxn id="13" idx="1"/>
              </p:cNvCxnSpPr>
              <p:nvPr/>
            </p:nvCxnSpPr>
            <p:spPr>
              <a:xfrm rot="10800000" flipH="1">
                <a:off x="4369458" y="3143491"/>
                <a:ext cx="1546800" cy="61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4" name="Google Shape;44;p33"/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/>
                <a:ahLst/>
                <a:cxnLst/>
                <a:rect l="l" t="t" r="r" b="b"/>
                <a:pathLst>
                  <a:path w="2047403" h="381222" extrusionOk="0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3"/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/>
                <a:ahLst/>
                <a:cxnLst/>
                <a:rect l="l" t="t" r="r" b="b"/>
                <a:pathLst>
                  <a:path w="2162035" h="381930" extrusionOk="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3"/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/>
                <a:ahLst/>
                <a:cxnLst/>
                <a:rect l="l" t="t" r="r" b="b"/>
                <a:pathLst>
                  <a:path w="1095680" h="461199" extrusionOk="0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Google Shape;47;p33"/>
              <p:cNvCxnSpPr/>
              <p:nvPr/>
            </p:nvCxnSpPr>
            <p:spPr>
              <a:xfrm rot="10800000">
                <a:off x="1319091" y="3532941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3"/>
              <p:cNvCxnSpPr/>
              <p:nvPr/>
            </p:nvCxnSpPr>
            <p:spPr>
              <a:xfrm rot="10800000">
                <a:off x="1490130" y="3655926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3"/>
              <p:cNvCxnSpPr/>
              <p:nvPr/>
            </p:nvCxnSpPr>
            <p:spPr>
              <a:xfrm rot="10800000">
                <a:off x="1661174" y="3778910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3"/>
              <p:cNvCxnSpPr/>
              <p:nvPr/>
            </p:nvCxnSpPr>
            <p:spPr>
              <a:xfrm rot="10800000">
                <a:off x="1832213" y="3901899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3"/>
              <p:cNvCxnSpPr/>
              <p:nvPr/>
            </p:nvCxnSpPr>
            <p:spPr>
              <a:xfrm rot="10800000">
                <a:off x="2003248" y="4024888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33"/>
              <p:cNvCxnSpPr/>
              <p:nvPr/>
            </p:nvCxnSpPr>
            <p:spPr>
              <a:xfrm rot="10800000">
                <a:off x="2174296" y="4147877"/>
                <a:ext cx="0" cy="43976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" name="Google Shape;53;p33"/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/>
                <a:ahLst/>
                <a:cxnLst/>
                <a:rect l="l" t="t" r="r" b="b"/>
                <a:pathLst>
                  <a:path w="1478604" h="97276" extrusionOk="0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426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2" r:id="rId4"/>
    <p:sldLayoutId id="2147483671" r:id="rId5"/>
    <p:sldLayoutId id="2147483651" r:id="rId6"/>
    <p:sldLayoutId id="2147483695" r:id="rId7"/>
    <p:sldLayoutId id="2147483694" r:id="rId8"/>
    <p:sldLayoutId id="2147483693" r:id="rId9"/>
    <p:sldLayoutId id="2147483692" r:id="rId10"/>
    <p:sldLayoutId id="2147483691" r:id="rId11"/>
    <p:sldLayoutId id="2147483690" r:id="rId12"/>
    <p:sldLayoutId id="2147483689" r:id="rId13"/>
    <p:sldLayoutId id="2147483688" r:id="rId14"/>
    <p:sldLayoutId id="2147483687" r:id="rId15"/>
    <p:sldLayoutId id="2147483686" r:id="rId16"/>
    <p:sldLayoutId id="2147483685" r:id="rId17"/>
    <p:sldLayoutId id="2147483684" r:id="rId18"/>
    <p:sldLayoutId id="2147483683" r:id="rId19"/>
    <p:sldLayoutId id="2147483682" r:id="rId20"/>
    <p:sldLayoutId id="2147483681" r:id="rId21"/>
    <p:sldLayoutId id="2147483680" r:id="rId22"/>
    <p:sldLayoutId id="2147483679" r:id="rId23"/>
    <p:sldLayoutId id="2147483678" r:id="rId24"/>
    <p:sldLayoutId id="2147483677" r:id="rId25"/>
    <p:sldLayoutId id="2147483676" r:id="rId26"/>
    <p:sldLayoutId id="2147483675" r:id="rId27"/>
    <p:sldLayoutId id="2147483674" r:id="rId28"/>
    <p:sldLayoutId id="2147483652" r:id="rId29"/>
    <p:sldLayoutId id="2147483653" r:id="rId30"/>
    <p:sldLayoutId id="2147483654" r:id="rId31"/>
    <p:sldLayoutId id="2147483655" r:id="rId32"/>
    <p:sldLayoutId id="2147483656" r:id="rId33"/>
    <p:sldLayoutId id="2147483657" r:id="rId34"/>
    <p:sldLayoutId id="2147483658" r:id="rId35"/>
    <p:sldLayoutId id="2147483659" r:id="rId36"/>
    <p:sldLayoutId id="2147483660" r:id="rId37"/>
    <p:sldLayoutId id="2147483661" r:id="rId38"/>
    <p:sldLayoutId id="2147483662" r:id="rId39"/>
    <p:sldLayoutId id="2147483663" r:id="rId40"/>
    <p:sldLayoutId id="2147483664" r:id="rId41"/>
    <p:sldLayoutId id="2147483665" r:id="rId42"/>
    <p:sldLayoutId id="2147483666" r:id="rId43"/>
    <p:sldLayoutId id="2147483667" r:id="rId44"/>
    <p:sldLayoutId id="2147483668" r:id="rId45"/>
    <p:sldLayoutId id="2147483669" r:id="rId46"/>
    <p:sldLayoutId id="2147483670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svg"/><Relationship Id="rId9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jp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jpg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"/>
          <p:cNvSpPr txBox="1"/>
          <p:nvPr/>
        </p:nvSpPr>
        <p:spPr>
          <a:xfrm>
            <a:off x="4759176" y="0"/>
            <a:ext cx="728342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sym typeface="Arial"/>
              </a:rPr>
              <a:t>Firmware </a:t>
            </a:r>
            <a:endParaRPr sz="14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sym typeface="Arial"/>
              </a:rPr>
              <a:t>Over The Air (FOTA)</a:t>
            </a:r>
            <a:endParaRPr sz="5400" b="0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2" name="Google Shape;270;p1">
            <a:extLst>
              <a:ext uri="{FF2B5EF4-FFF2-40B4-BE49-F238E27FC236}">
                <a16:creationId xmlns:a16="http://schemas.microsoft.com/office/drawing/2014/main" id="{721FC3FA-9C10-914E-8537-8E5E025DD500}"/>
              </a:ext>
            </a:extLst>
          </p:cNvPr>
          <p:cNvSpPr txBox="1"/>
          <p:nvPr/>
        </p:nvSpPr>
        <p:spPr>
          <a:xfrm>
            <a:off x="1124174" y="5504037"/>
            <a:ext cx="994365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32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Supervised By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32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Prof. Dr. Salah Shaban   Prof. Dr. Mohamed </a:t>
            </a:r>
            <a:r>
              <a:rPr lang="en-US" sz="320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Badawy</a:t>
            </a:r>
            <a:endParaRPr lang="en-US" sz="3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2F9B435D-DEA1-78C3-2EBD-7E598976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صورة 3" descr="صورة تحتوي على التصميم, لقطة شاشة, مستطيل, الرسومات&#10;&#10;تم إنشاء الوصف تلقائياً">
            <a:extLst>
              <a:ext uri="{FF2B5EF4-FFF2-40B4-BE49-F238E27FC236}">
                <a16:creationId xmlns:a16="http://schemas.microsoft.com/office/drawing/2014/main" id="{A5B82C00-CEE4-A004-836E-76AF1D6B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09" y="271413"/>
            <a:ext cx="4983982" cy="2803490"/>
          </a:xfrm>
          <a:prstGeom prst="rect">
            <a:avLst/>
          </a:prstGeom>
        </p:spPr>
      </p:pic>
      <p:pic>
        <p:nvPicPr>
          <p:cNvPr id="7" name="صورة 6" descr="صورة تحتوي على التصميم, لقطة شاشة, الرسومات, مستطيل&#10;&#10;تم إنشاء الوصف تلقائياً">
            <a:extLst>
              <a:ext uri="{FF2B5EF4-FFF2-40B4-BE49-F238E27FC236}">
                <a16:creationId xmlns:a16="http://schemas.microsoft.com/office/drawing/2014/main" id="{9E89AE43-5B93-D086-52CE-E3C28462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09" y="271413"/>
            <a:ext cx="4983982" cy="2803490"/>
          </a:xfrm>
          <a:prstGeom prst="rect">
            <a:avLst/>
          </a:prstGeom>
        </p:spPr>
      </p:pic>
      <p:pic>
        <p:nvPicPr>
          <p:cNvPr id="9" name="صورة 8" descr="صورة تحتوي على لقطة شاشة, رسوم متحركة, تصميم الجرافيك, الرسومات&#10;&#10;تم إنشاء الوصف تلقائياً">
            <a:extLst>
              <a:ext uri="{FF2B5EF4-FFF2-40B4-BE49-F238E27FC236}">
                <a16:creationId xmlns:a16="http://schemas.microsoft.com/office/drawing/2014/main" id="{DF1E079B-C7DA-F490-50D6-44D34E994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6922"/>
            <a:ext cx="5939694" cy="3341078"/>
          </a:xfrm>
          <a:prstGeom prst="rect">
            <a:avLst/>
          </a:prstGeom>
        </p:spPr>
      </p:pic>
      <p:pic>
        <p:nvPicPr>
          <p:cNvPr id="11" name="صورة 10" descr="صورة تحتوي على لقطة شاشة, أبيض, رسوم متحركة, الرسومات&#10;&#10;تم إنشاء الوصف تلقائياً">
            <a:extLst>
              <a:ext uri="{FF2B5EF4-FFF2-40B4-BE49-F238E27FC236}">
                <a16:creationId xmlns:a16="http://schemas.microsoft.com/office/drawing/2014/main" id="{DCA392D8-70E1-32D6-F8C0-8252DF400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" y="3516923"/>
            <a:ext cx="5939692" cy="3341077"/>
          </a:xfrm>
          <a:prstGeom prst="rect">
            <a:avLst/>
          </a:prstGeom>
        </p:spPr>
      </p:pic>
      <p:pic>
        <p:nvPicPr>
          <p:cNvPr id="13" name="صورة 12" descr="صورة تحتوي على لقطة شاشة, الأزرق النقي والمكثف, تقنية&#10;&#10;تم إنشاء الوصف تلقائياً">
            <a:extLst>
              <a:ext uri="{FF2B5EF4-FFF2-40B4-BE49-F238E27FC236}">
                <a16:creationId xmlns:a16="http://schemas.microsoft.com/office/drawing/2014/main" id="{7F59C660-6DC5-BFEE-36E0-77B51144D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308" y="3516921"/>
            <a:ext cx="5939696" cy="3341079"/>
          </a:xfrm>
          <a:prstGeom prst="rect">
            <a:avLst/>
          </a:prstGeom>
        </p:spPr>
      </p:pic>
      <p:pic>
        <p:nvPicPr>
          <p:cNvPr id="16" name="صورة 15" descr="صورة تحتوي على لقطة شاشة, الأزرق النقي والمكثف, تقنية&#10;&#10;تم إنشاء الوصف تلقائياً">
            <a:extLst>
              <a:ext uri="{FF2B5EF4-FFF2-40B4-BE49-F238E27FC236}">
                <a16:creationId xmlns:a16="http://schemas.microsoft.com/office/drawing/2014/main" id="{FE59584A-8D41-6566-36B7-E685D94E5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07" y="3516921"/>
            <a:ext cx="5939693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2F9B435D-DEA1-78C3-2EBD-7E598976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848659A8-A5CF-3D17-C212-4EFC7AC5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5E99D0F9-9C60-5588-15D4-8BC96C4E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2F9B435D-DEA1-78C3-2EBD-7E598976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07B43C0-84D5-B09F-1D58-07637B52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545"/>
            <a:ext cx="12192000" cy="56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FOTA Services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F9487-5F72-4F90-BDC0-B907D0C318C9}"/>
              </a:ext>
            </a:extLst>
          </p:cNvPr>
          <p:cNvGrpSpPr/>
          <p:nvPr/>
        </p:nvGrpSpPr>
        <p:grpSpPr>
          <a:xfrm>
            <a:off x="3781165" y="1684748"/>
            <a:ext cx="1984939" cy="1987657"/>
            <a:chOff x="3644630" y="1478600"/>
            <a:chExt cx="2357344" cy="23605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AEDD3F-BA94-4904-B13E-B4FA00332134}"/>
                </a:ext>
              </a:extLst>
            </p:cNvPr>
            <p:cNvSpPr/>
            <p:nvPr/>
          </p:nvSpPr>
          <p:spPr>
            <a:xfrm>
              <a:off x="3644630" y="1478600"/>
              <a:ext cx="2357344" cy="2360573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UPDATE</a:t>
              </a:r>
            </a:p>
            <a:p>
              <a:pPr algn="ctr"/>
              <a:r>
                <a:rPr lang="en-US" sz="1300" dirty="0"/>
                <a:t>Keep devices updated over their entire lifecycle, without costly service trips</a:t>
              </a:r>
            </a:p>
          </p:txBody>
        </p:sp>
        <p:pic>
          <p:nvPicPr>
            <p:cNvPr id="5" name="Graphic 4" descr="Repeat with solid fill">
              <a:extLst>
                <a:ext uri="{FF2B5EF4-FFF2-40B4-BE49-F238E27FC236}">
                  <a16:creationId xmlns:a16="http://schemas.microsoft.com/office/drawing/2014/main" id="{B7FB6845-F8F3-47BC-BEAF-CA060531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0708" y="1603023"/>
              <a:ext cx="510279" cy="51027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9CA92-0835-427B-B0A2-8A24A76ACD23}"/>
              </a:ext>
            </a:extLst>
          </p:cNvPr>
          <p:cNvGrpSpPr/>
          <p:nvPr/>
        </p:nvGrpSpPr>
        <p:grpSpPr>
          <a:xfrm>
            <a:off x="5837388" y="1689615"/>
            <a:ext cx="1987657" cy="1987657"/>
            <a:chOff x="6793067" y="1478600"/>
            <a:chExt cx="2370306" cy="23703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183146F-D006-461C-B032-27F5F57EC9F3}"/>
                </a:ext>
              </a:extLst>
            </p:cNvPr>
            <p:cNvSpPr/>
            <p:nvPr/>
          </p:nvSpPr>
          <p:spPr>
            <a:xfrm>
              <a:off x="6793067" y="1478600"/>
              <a:ext cx="2370306" cy="2370306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FIX</a:t>
              </a:r>
            </a:p>
            <a:p>
              <a:pPr algn="ctr"/>
              <a:r>
                <a:rPr lang="en-US" sz="1300" dirty="0"/>
                <a:t>Firmware update facilitates bug fixing, enhancements, and security patch updates</a:t>
              </a:r>
            </a:p>
          </p:txBody>
        </p:sp>
        <p:pic>
          <p:nvPicPr>
            <p:cNvPr id="8" name="Graphic 7" descr="Tools with solid fill">
              <a:extLst>
                <a:ext uri="{FF2B5EF4-FFF2-40B4-BE49-F238E27FC236}">
                  <a16:creationId xmlns:a16="http://schemas.microsoft.com/office/drawing/2014/main" id="{506D0A8B-3F21-4140-93A4-75380F1A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6532" y="1622239"/>
              <a:ext cx="463375" cy="4633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26AEA1-200E-4089-AFFF-553FA5ADAC68}"/>
              </a:ext>
            </a:extLst>
          </p:cNvPr>
          <p:cNvGrpSpPr/>
          <p:nvPr/>
        </p:nvGrpSpPr>
        <p:grpSpPr>
          <a:xfrm>
            <a:off x="7894552" y="1679882"/>
            <a:ext cx="1997390" cy="1997390"/>
            <a:chOff x="8856583" y="1468868"/>
            <a:chExt cx="2274901" cy="22749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F0102-F042-4A0E-A53E-BA01DF4B4800}"/>
                </a:ext>
              </a:extLst>
            </p:cNvPr>
            <p:cNvSpPr/>
            <p:nvPr/>
          </p:nvSpPr>
          <p:spPr>
            <a:xfrm>
              <a:off x="8856583" y="1468868"/>
              <a:ext cx="2274901" cy="2274901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  <a:p>
              <a:pPr algn="ctr"/>
              <a:r>
                <a:rPr lang="en-US" sz="16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SECURE</a:t>
              </a:r>
            </a:p>
            <a:p>
              <a:pPr algn="ctr"/>
              <a:r>
                <a:rPr lang="en-US" sz="1300" dirty="0"/>
                <a:t>Secure system through data integrity and source authentication</a:t>
              </a:r>
            </a:p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11" name="Graphic 10" descr="Badge Tick with solid fill">
              <a:extLst>
                <a:ext uri="{FF2B5EF4-FFF2-40B4-BE49-F238E27FC236}">
                  <a16:creationId xmlns:a16="http://schemas.microsoft.com/office/drawing/2014/main" id="{1B9C5B28-47B8-4DAE-BAC3-8A62C2B1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91087" y="1617139"/>
              <a:ext cx="619317" cy="61931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76ED7B-3A6D-4906-A45A-71C7B97BDCA9}"/>
              </a:ext>
            </a:extLst>
          </p:cNvPr>
          <p:cNvGrpSpPr/>
          <p:nvPr/>
        </p:nvGrpSpPr>
        <p:grpSpPr>
          <a:xfrm>
            <a:off x="1718114" y="1652354"/>
            <a:ext cx="1987605" cy="1987657"/>
            <a:chOff x="1109025" y="1478600"/>
            <a:chExt cx="2360512" cy="23605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00C8C5-E4CE-45EB-BC3F-4BBF428A9C59}"/>
                </a:ext>
              </a:extLst>
            </p:cNvPr>
            <p:cNvSpPr/>
            <p:nvPr/>
          </p:nvSpPr>
          <p:spPr>
            <a:xfrm>
              <a:off x="1109025" y="1478600"/>
              <a:ext cx="2360512" cy="2360574"/>
            </a:xfrm>
            <a:prstGeom prst="roundRect">
              <a:avLst/>
            </a:prstGeom>
            <a:solidFill>
              <a:srgbClr val="125A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  <a:p>
              <a:pPr algn="ctr"/>
              <a:r>
                <a:rPr lang="en-US" sz="16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CONTROL</a:t>
              </a:r>
              <a:endParaRPr lang="en-US" sz="1600" b="1" dirty="0"/>
            </a:p>
            <a:p>
              <a:pPr algn="ctr"/>
              <a:r>
                <a:rPr lang="en-US" sz="1300" dirty="0"/>
                <a:t>Optimize operations while delivering a great customer experience</a:t>
              </a:r>
            </a:p>
          </p:txBody>
        </p:sp>
        <p:pic>
          <p:nvPicPr>
            <p:cNvPr id="14" name="Graphic 13" descr="Wireless with solid fill">
              <a:extLst>
                <a:ext uri="{FF2B5EF4-FFF2-40B4-BE49-F238E27FC236}">
                  <a16:creationId xmlns:a16="http://schemas.microsoft.com/office/drawing/2014/main" id="{5934DDE1-91C4-4674-A4A1-CDB87A49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56744" y="1620787"/>
              <a:ext cx="551692" cy="55169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DB40B1-4978-40C9-816F-9390BD16159D}"/>
              </a:ext>
            </a:extLst>
          </p:cNvPr>
          <p:cNvGrpSpPr/>
          <p:nvPr/>
        </p:nvGrpSpPr>
        <p:grpSpPr>
          <a:xfrm>
            <a:off x="6892694" y="3922358"/>
            <a:ext cx="2988092" cy="2245727"/>
            <a:chOff x="7619760" y="4012900"/>
            <a:chExt cx="3417563" cy="25685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C62802-1E26-46D9-874B-B870FA73E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86"/>
            <a:stretch/>
          </p:blipFill>
          <p:spPr>
            <a:xfrm>
              <a:off x="7619760" y="4012900"/>
              <a:ext cx="3417563" cy="22419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FA5F30-1292-4956-9B54-D9353CFA3BCF}"/>
                </a:ext>
              </a:extLst>
            </p:cNvPr>
            <p:cNvSpPr txBox="1"/>
            <p:nvPr/>
          </p:nvSpPr>
          <p:spPr>
            <a:xfrm>
              <a:off x="8581135" y="6181290"/>
              <a:ext cx="1494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OEMs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FD740D-F3EC-45C1-8A9E-5FC3B4913FDF}"/>
              </a:ext>
            </a:extLst>
          </p:cNvPr>
          <p:cNvGrpSpPr/>
          <p:nvPr/>
        </p:nvGrpSpPr>
        <p:grpSpPr>
          <a:xfrm>
            <a:off x="5390741" y="4534316"/>
            <a:ext cx="845868" cy="1356774"/>
            <a:chOff x="5476461" y="4465000"/>
            <a:chExt cx="1239078" cy="1987483"/>
          </a:xfrm>
          <a:solidFill>
            <a:srgbClr val="141414"/>
          </a:solidFill>
        </p:grpSpPr>
        <p:pic>
          <p:nvPicPr>
            <p:cNvPr id="20" name="Graphic 19" descr="Transfer with solid fill">
              <a:extLst>
                <a:ext uri="{FF2B5EF4-FFF2-40B4-BE49-F238E27FC236}">
                  <a16:creationId xmlns:a16="http://schemas.microsoft.com/office/drawing/2014/main" id="{812291DF-E43E-4DC5-905D-ABACB299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76461" y="5213405"/>
              <a:ext cx="1239078" cy="1239078"/>
            </a:xfrm>
            <a:prstGeom prst="rect">
              <a:avLst/>
            </a:prstGeom>
          </p:spPr>
        </p:pic>
        <p:pic>
          <p:nvPicPr>
            <p:cNvPr id="21" name="Graphic 20" descr="Question Mark with solid fill">
              <a:extLst>
                <a:ext uri="{FF2B5EF4-FFF2-40B4-BE49-F238E27FC236}">
                  <a16:creationId xmlns:a16="http://schemas.microsoft.com/office/drawing/2014/main" id="{DE9B67A6-23B0-4FC4-9E36-CEE9EDDE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38800" y="446500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EAD82-2C3D-42FA-BE81-E17FC599D45A}"/>
              </a:ext>
            </a:extLst>
          </p:cNvPr>
          <p:cNvGrpSpPr/>
          <p:nvPr/>
        </p:nvGrpSpPr>
        <p:grpSpPr>
          <a:xfrm>
            <a:off x="4825037" y="1116048"/>
            <a:ext cx="4025623" cy="811978"/>
            <a:chOff x="4825037" y="1116048"/>
            <a:chExt cx="4025627" cy="8119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390E0CF-FDD6-452C-BE6E-442F41FA6F35}"/>
                </a:ext>
              </a:extLst>
            </p:cNvPr>
            <p:cNvCxnSpPr>
              <a:cxnSpLocks/>
              <a:stCxn id="29" idx="1"/>
              <a:endCxn id="36" idx="3"/>
            </p:cNvCxnSpPr>
            <p:nvPr/>
          </p:nvCxnSpPr>
          <p:spPr>
            <a:xfrm flipH="1">
              <a:off x="5141672" y="1898787"/>
              <a:ext cx="3708992" cy="29239"/>
            </a:xfrm>
            <a:prstGeom prst="straightConnector1">
              <a:avLst/>
            </a:prstGeom>
            <a:ln w="38100">
              <a:solidFill>
                <a:srgbClr val="52ADBF"/>
              </a:solidFill>
              <a:prstDash val="sysDash"/>
              <a:tailEnd type="triangle" w="lg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2A6F89-88E0-4B21-903B-1C3F15BF4C34}"/>
                </a:ext>
              </a:extLst>
            </p:cNvPr>
            <p:cNvGrpSpPr/>
            <p:nvPr/>
          </p:nvGrpSpPr>
          <p:grpSpPr>
            <a:xfrm>
              <a:off x="4825037" y="1116048"/>
              <a:ext cx="2559282" cy="531622"/>
              <a:chOff x="4266450" y="1021463"/>
              <a:chExt cx="2559282" cy="531622"/>
            </a:xfrm>
          </p:grpSpPr>
          <p:pic>
            <p:nvPicPr>
              <p:cNvPr id="6" name="Graphic 5" descr="Lock with solid fill">
                <a:extLst>
                  <a:ext uri="{FF2B5EF4-FFF2-40B4-BE49-F238E27FC236}">
                    <a16:creationId xmlns:a16="http://schemas.microsoft.com/office/drawing/2014/main" id="{77203ED9-89EC-46EE-B005-DC1A1D048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66450" y="1021463"/>
                <a:ext cx="315555" cy="31555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B41B7F-17CA-4191-AE65-8B7716287DB8}"/>
                  </a:ext>
                </a:extLst>
              </p:cNvPr>
              <p:cNvSpPr txBox="1"/>
              <p:nvPr/>
            </p:nvSpPr>
            <p:spPr>
              <a:xfrm>
                <a:off x="5097480" y="1091420"/>
                <a:ext cx="172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52ADBF"/>
                    </a:solidFill>
                  </a:rPr>
                  <a:t>Firmware &amp; Software Update Release</a:t>
                </a:r>
              </a:p>
            </p:txBody>
          </p:sp>
        </p:grpSp>
      </p:grpSp>
      <p:pic>
        <p:nvPicPr>
          <p:cNvPr id="8" name="Picture 7" descr="A close-up of a pair of glasses&#10;&#10;Description automatically generated with medium confidence">
            <a:extLst>
              <a:ext uri="{FF2B5EF4-FFF2-40B4-BE49-F238E27FC236}">
                <a16:creationId xmlns:a16="http://schemas.microsoft.com/office/drawing/2014/main" id="{1573BEBB-EA86-47F7-B57D-CF12AEF95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10" y="3188070"/>
            <a:ext cx="4627618" cy="20799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E90122-1BC2-434F-B03A-645831F4F2D7}"/>
              </a:ext>
            </a:extLst>
          </p:cNvPr>
          <p:cNvGrpSpPr/>
          <p:nvPr/>
        </p:nvGrpSpPr>
        <p:grpSpPr>
          <a:xfrm>
            <a:off x="4966334" y="2586830"/>
            <a:ext cx="1728252" cy="1651274"/>
            <a:chOff x="4966334" y="2586830"/>
            <a:chExt cx="1728252" cy="165127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516EC8-243D-46D7-809C-CF134FF83AF0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5083305" y="2759023"/>
              <a:ext cx="1088559" cy="1479081"/>
            </a:xfrm>
            <a:prstGeom prst="straightConnector1">
              <a:avLst/>
            </a:prstGeom>
            <a:ln w="38100">
              <a:solidFill>
                <a:srgbClr val="52ADBF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559977-DF45-4FF5-8063-D4B3E2BCAB42}"/>
                </a:ext>
              </a:extLst>
            </p:cNvPr>
            <p:cNvGrpSpPr/>
            <p:nvPr/>
          </p:nvGrpSpPr>
          <p:grpSpPr>
            <a:xfrm>
              <a:off x="4966334" y="2586830"/>
              <a:ext cx="1728252" cy="800101"/>
              <a:chOff x="3782197" y="349773"/>
              <a:chExt cx="1728252" cy="800101"/>
            </a:xfrm>
          </p:grpSpPr>
          <p:pic>
            <p:nvPicPr>
              <p:cNvPr id="12" name="Graphic 11" descr="Lock with solid fill">
                <a:extLst>
                  <a:ext uri="{FF2B5EF4-FFF2-40B4-BE49-F238E27FC236}">
                    <a16:creationId xmlns:a16="http://schemas.microsoft.com/office/drawing/2014/main" id="{1EF89BA2-1941-45AA-9549-1CC01D8F7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69811" y="796850"/>
                <a:ext cx="353024" cy="35302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62616-B224-4591-BB9E-59B0B9ADB056}"/>
                  </a:ext>
                </a:extLst>
              </p:cNvPr>
              <p:cNvSpPr txBox="1"/>
              <p:nvPr/>
            </p:nvSpPr>
            <p:spPr>
              <a:xfrm>
                <a:off x="3782197" y="349773"/>
                <a:ext cx="172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52ADBF"/>
                    </a:solidFill>
                  </a:rPr>
                  <a:t>Firmware Updates sent to devices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9DE0E-08B8-4161-9FE7-91255A1C8C51}"/>
              </a:ext>
            </a:extLst>
          </p:cNvPr>
          <p:cNvGrpSpPr/>
          <p:nvPr/>
        </p:nvGrpSpPr>
        <p:grpSpPr>
          <a:xfrm>
            <a:off x="1665517" y="5300821"/>
            <a:ext cx="4074994" cy="1167669"/>
            <a:chOff x="215756" y="5275505"/>
            <a:chExt cx="4688636" cy="1343505"/>
          </a:xfrm>
        </p:grpSpPr>
        <p:pic>
          <p:nvPicPr>
            <p:cNvPr id="15" name="Picture 14" descr="A white ca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EB51069-B563-407D-B600-0D1C36706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70" b="29188"/>
            <a:stretch/>
          </p:blipFill>
          <p:spPr>
            <a:xfrm flipH="1">
              <a:off x="2843876" y="5787736"/>
              <a:ext cx="2060516" cy="831274"/>
            </a:xfrm>
            <a:prstGeom prst="rect">
              <a:avLst/>
            </a:prstGeom>
          </p:spPr>
        </p:pic>
        <p:pic>
          <p:nvPicPr>
            <p:cNvPr id="16" name="Picture 15" descr="A white ca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54FA474-1597-4CED-A2EA-EE2C6697F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70" b="29188"/>
            <a:stretch/>
          </p:blipFill>
          <p:spPr>
            <a:xfrm flipH="1">
              <a:off x="215756" y="5275505"/>
              <a:ext cx="2060516" cy="83127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DC1703-3193-4CB5-A796-EC4B6AA7967D}"/>
              </a:ext>
            </a:extLst>
          </p:cNvPr>
          <p:cNvGrpSpPr/>
          <p:nvPr/>
        </p:nvGrpSpPr>
        <p:grpSpPr>
          <a:xfrm>
            <a:off x="2560936" y="2759025"/>
            <a:ext cx="2284155" cy="2986989"/>
            <a:chOff x="2560936" y="2759023"/>
            <a:chExt cx="2284155" cy="29869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6D084F-A601-4DCE-BE5E-2A257F0E55A6}"/>
                </a:ext>
              </a:extLst>
            </p:cNvPr>
            <p:cNvGrpSpPr/>
            <p:nvPr/>
          </p:nvGrpSpPr>
          <p:grpSpPr>
            <a:xfrm>
              <a:off x="4329412" y="3036022"/>
              <a:ext cx="515679" cy="2709992"/>
              <a:chOff x="4329412" y="3036022"/>
              <a:chExt cx="515679" cy="270999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4AE63DF-94F6-4991-9007-7D4918BE4543}"/>
                  </a:ext>
                </a:extLst>
              </p:cNvPr>
              <p:cNvCxnSpPr>
                <a:stCxn id="37" idx="2"/>
                <a:endCxn id="15" idx="0"/>
              </p:cNvCxnSpPr>
              <p:nvPr/>
            </p:nvCxnSpPr>
            <p:spPr>
              <a:xfrm>
                <a:off x="4329412" y="3036022"/>
                <a:ext cx="515679" cy="2709990"/>
              </a:xfrm>
              <a:prstGeom prst="straightConnector1">
                <a:avLst/>
              </a:prstGeom>
              <a:ln w="38100">
                <a:solidFill>
                  <a:srgbClr val="52ADBF"/>
                </a:solidFill>
                <a:prstDash val="sys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Graphic 22" descr="Lock with solid fill">
                <a:extLst>
                  <a:ext uri="{FF2B5EF4-FFF2-40B4-BE49-F238E27FC236}">
                    <a16:creationId xmlns:a16="http://schemas.microsoft.com/office/drawing/2014/main" id="{B4241848-7E40-4B13-BD7A-77FD9237C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7200" y="4361345"/>
                <a:ext cx="371522" cy="37152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06A356-D8A5-42C6-AD8F-3894C16F1AE1}"/>
                </a:ext>
              </a:extLst>
            </p:cNvPr>
            <p:cNvGrpSpPr/>
            <p:nvPr/>
          </p:nvGrpSpPr>
          <p:grpSpPr>
            <a:xfrm>
              <a:off x="2560936" y="2759023"/>
              <a:ext cx="1014582" cy="2541799"/>
              <a:chOff x="2560936" y="2759023"/>
              <a:chExt cx="1014582" cy="254179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5B41085-FA8F-4372-8A98-CD060752476A}"/>
                  </a:ext>
                </a:extLst>
              </p:cNvPr>
              <p:cNvCxnSpPr>
                <a:cxnSpLocks/>
                <a:stCxn id="37" idx="1"/>
                <a:endCxn id="16" idx="0"/>
              </p:cNvCxnSpPr>
              <p:nvPr/>
            </p:nvCxnSpPr>
            <p:spPr>
              <a:xfrm flipH="1">
                <a:off x="2560936" y="2759023"/>
                <a:ext cx="1014582" cy="2541798"/>
              </a:xfrm>
              <a:prstGeom prst="straightConnector1">
                <a:avLst/>
              </a:prstGeom>
              <a:ln w="38100">
                <a:solidFill>
                  <a:srgbClr val="52ADB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Graphic 20" descr="Lock with solid fill">
                <a:extLst>
                  <a:ext uri="{FF2B5EF4-FFF2-40B4-BE49-F238E27FC236}">
                    <a16:creationId xmlns:a16="http://schemas.microsoft.com/office/drawing/2014/main" id="{F1DDABBF-4827-4177-8F97-625F5BD7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48784" y="3982461"/>
                <a:ext cx="365106" cy="365106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ECF42C-73B8-49A3-B3CE-5A6B70DE92D3}"/>
              </a:ext>
            </a:extLst>
          </p:cNvPr>
          <p:cNvGrpSpPr/>
          <p:nvPr/>
        </p:nvGrpSpPr>
        <p:grpSpPr>
          <a:xfrm>
            <a:off x="8850659" y="1237306"/>
            <a:ext cx="3553415" cy="1726261"/>
            <a:chOff x="5994166" y="15020"/>
            <a:chExt cx="3553415" cy="17262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503843-270F-4896-9D84-35429F5D3A10}"/>
                </a:ext>
              </a:extLst>
            </p:cNvPr>
            <p:cNvGrpSpPr/>
            <p:nvPr/>
          </p:nvGrpSpPr>
          <p:grpSpPr>
            <a:xfrm>
              <a:off x="5994166" y="15020"/>
              <a:ext cx="1507788" cy="1726261"/>
              <a:chOff x="350195" y="778213"/>
              <a:chExt cx="1507788" cy="1726261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61BB834-C89B-47B4-BD7B-53B36CF283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521" t="35887" r="58112" b="44823"/>
              <a:stretch/>
            </p:blipFill>
            <p:spPr>
              <a:xfrm>
                <a:off x="350196" y="778213"/>
                <a:ext cx="1507787" cy="132296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6655E5-1E15-42A2-96BA-2BF63172B89F}"/>
                  </a:ext>
                </a:extLst>
              </p:cNvPr>
              <p:cNvSpPr txBox="1"/>
              <p:nvPr/>
            </p:nvSpPr>
            <p:spPr>
              <a:xfrm>
                <a:off x="350195" y="2042809"/>
                <a:ext cx="1507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40494C"/>
                    </a:solidFill>
                  </a:rPr>
                  <a:t>OEM Firmware Update Provider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FA2CB6-C0F5-4CD6-A623-D3C28CD1A309}"/>
                </a:ext>
              </a:extLst>
            </p:cNvPr>
            <p:cNvGrpSpPr/>
            <p:nvPr/>
          </p:nvGrpSpPr>
          <p:grpSpPr>
            <a:xfrm>
              <a:off x="7608958" y="242879"/>
              <a:ext cx="1938623" cy="400110"/>
              <a:chOff x="7608958" y="242879"/>
              <a:chExt cx="1938623" cy="400110"/>
            </a:xfrm>
          </p:grpSpPr>
          <p:pic>
            <p:nvPicPr>
              <p:cNvPr id="27" name="Graphic 26" descr="Arrow Right with solid fill">
                <a:extLst>
                  <a:ext uri="{FF2B5EF4-FFF2-40B4-BE49-F238E27FC236}">
                    <a16:creationId xmlns:a16="http://schemas.microsoft.com/office/drawing/2014/main" id="{37E400FE-E413-46AF-A76B-4D563BE93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08958" y="242879"/>
                <a:ext cx="345570" cy="34557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B84A12-CF45-490C-AE3F-219A776C65A1}"/>
                  </a:ext>
                </a:extLst>
              </p:cNvPr>
              <p:cNvSpPr txBox="1"/>
              <p:nvPr/>
            </p:nvSpPr>
            <p:spPr>
              <a:xfrm>
                <a:off x="7954528" y="242879"/>
                <a:ext cx="15930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40494C"/>
                    </a:solidFill>
                  </a:rPr>
                  <a:t>Provides the products with Firmware system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5B5DF1-104A-4197-B578-F77C430B3C94}"/>
              </a:ext>
            </a:extLst>
          </p:cNvPr>
          <p:cNvGrpSpPr/>
          <p:nvPr/>
        </p:nvGrpSpPr>
        <p:grpSpPr>
          <a:xfrm>
            <a:off x="2163674" y="1295727"/>
            <a:ext cx="2977998" cy="1740295"/>
            <a:chOff x="2163674" y="1295727"/>
            <a:chExt cx="2977998" cy="174029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2442D1-0ACA-4581-BCE8-834E68F8EAB2}"/>
                </a:ext>
              </a:extLst>
            </p:cNvPr>
            <p:cNvGrpSpPr/>
            <p:nvPr/>
          </p:nvGrpSpPr>
          <p:grpSpPr>
            <a:xfrm>
              <a:off x="3517153" y="1295727"/>
              <a:ext cx="1624519" cy="1740295"/>
              <a:chOff x="2276272" y="1721797"/>
              <a:chExt cx="1624519" cy="174029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95DB5B0-0B71-4EFD-857B-2CF78A34A6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9043" t="41276" r="57632" b="40284"/>
              <a:stretch/>
            </p:blipFill>
            <p:spPr>
              <a:xfrm>
                <a:off x="2276272" y="1721797"/>
                <a:ext cx="1624519" cy="1264597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FE9BE2-EEFE-4FBD-9964-37C2B9AA1C6B}"/>
                  </a:ext>
                </a:extLst>
              </p:cNvPr>
              <p:cNvSpPr txBox="1"/>
              <p:nvPr/>
            </p:nvSpPr>
            <p:spPr>
              <a:xfrm>
                <a:off x="2334637" y="2908094"/>
                <a:ext cx="15077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rgbClr val="40494C"/>
                    </a:solidFill>
                  </a:rPr>
                  <a:t>Backend server/cloud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46F642-495B-42BA-8852-6B02A93AFBAA}"/>
                </a:ext>
              </a:extLst>
            </p:cNvPr>
            <p:cNvGrpSpPr/>
            <p:nvPr/>
          </p:nvGrpSpPr>
          <p:grpSpPr>
            <a:xfrm>
              <a:off x="2163674" y="1444069"/>
              <a:ext cx="1384419" cy="1015663"/>
              <a:chOff x="2163674" y="1444069"/>
              <a:chExt cx="1384419" cy="1015663"/>
            </a:xfrm>
          </p:grpSpPr>
          <p:pic>
            <p:nvPicPr>
              <p:cNvPr id="34" name="Graphic 33" descr="Arrow Right with solid fill">
                <a:extLst>
                  <a:ext uri="{FF2B5EF4-FFF2-40B4-BE49-F238E27FC236}">
                    <a16:creationId xmlns:a16="http://schemas.microsoft.com/office/drawing/2014/main" id="{FE472FF9-8E34-49F3-828C-50CC1F1A3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3202523" y="1523663"/>
                <a:ext cx="345570" cy="34557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C98226-CBDC-41FA-BE82-04054C3A8C3A}"/>
                  </a:ext>
                </a:extLst>
              </p:cNvPr>
              <p:cNvSpPr txBox="1"/>
              <p:nvPr/>
            </p:nvSpPr>
            <p:spPr>
              <a:xfrm>
                <a:off x="2163674" y="1444069"/>
                <a:ext cx="12550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+mj-lt"/>
                  </a:rPr>
                  <a:t>where the users can get new updates for their systems or send diagnostics to get problems solved. </a:t>
                </a:r>
                <a:endParaRPr lang="en-US" sz="1000" dirty="0">
                  <a:latin typeface="+mj-lt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31C007-6884-405E-81B5-6DC7C202DBC2}"/>
              </a:ext>
            </a:extLst>
          </p:cNvPr>
          <p:cNvGrpSpPr/>
          <p:nvPr/>
        </p:nvGrpSpPr>
        <p:grpSpPr>
          <a:xfrm>
            <a:off x="5735066" y="3999460"/>
            <a:ext cx="1379677" cy="2579220"/>
            <a:chOff x="5735066" y="3999460"/>
            <a:chExt cx="1379677" cy="257922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5DE866-BA8E-4AFE-B8A0-79EE96F05747}"/>
                </a:ext>
              </a:extLst>
            </p:cNvPr>
            <p:cNvSpPr/>
            <p:nvPr/>
          </p:nvSpPr>
          <p:spPr>
            <a:xfrm>
              <a:off x="6171864" y="3999460"/>
              <a:ext cx="751973" cy="477287"/>
            </a:xfrm>
            <a:prstGeom prst="rect">
              <a:avLst/>
            </a:prstGeom>
            <a:ln w="31750">
              <a:solidFill>
                <a:srgbClr val="52ADB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TCU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474ADAC-1C1F-49E8-ABC6-391D3DC44585}"/>
                </a:ext>
              </a:extLst>
            </p:cNvPr>
            <p:cNvGrpSpPr/>
            <p:nvPr/>
          </p:nvGrpSpPr>
          <p:grpSpPr>
            <a:xfrm>
              <a:off x="5735066" y="4476747"/>
              <a:ext cx="1379677" cy="2101933"/>
              <a:chOff x="5735066" y="4476747"/>
              <a:chExt cx="1379677" cy="2101933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AA6A20-DDC6-452E-B7DC-607BBA5672EA}"/>
                  </a:ext>
                </a:extLst>
              </p:cNvPr>
              <p:cNvCxnSpPr>
                <a:stCxn id="39" idx="2"/>
              </p:cNvCxnSpPr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55827F-D58B-4A13-8AEA-79BA3E8DC17F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37967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Telematics Unit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It’s the bridge connecting the server and the whole system allowing to send and receive multiple data through it. </a:t>
                </a:r>
                <a:endParaRPr lang="en-US" sz="1000" b="1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37CF53-5A2A-4DED-A475-87501DA332AF}"/>
              </a:ext>
            </a:extLst>
          </p:cNvPr>
          <p:cNvGrpSpPr/>
          <p:nvPr/>
        </p:nvGrpSpPr>
        <p:grpSpPr>
          <a:xfrm>
            <a:off x="8531461" y="3637812"/>
            <a:ext cx="1611845" cy="2956014"/>
            <a:chOff x="8531461" y="3637812"/>
            <a:chExt cx="1611845" cy="29560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11EF43-DCA6-4012-AB43-682D2B6D0198}"/>
                </a:ext>
              </a:extLst>
            </p:cNvPr>
            <p:cNvGrpSpPr/>
            <p:nvPr/>
          </p:nvGrpSpPr>
          <p:grpSpPr>
            <a:xfrm>
              <a:off x="8591550" y="3637812"/>
              <a:ext cx="1551756" cy="1207991"/>
              <a:chOff x="9111432" y="4339713"/>
              <a:chExt cx="1551756" cy="120799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069EA7F-16E4-4DB0-99E1-CD18E8F9C5D4}"/>
                  </a:ext>
                </a:extLst>
              </p:cNvPr>
              <p:cNvSpPr/>
              <p:nvPr/>
            </p:nvSpPr>
            <p:spPr>
              <a:xfrm>
                <a:off x="9111432" y="4339713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F00272-4CAC-4FF9-8CA6-983C437C68AA}"/>
                  </a:ext>
                </a:extLst>
              </p:cNvPr>
              <p:cNvSpPr/>
              <p:nvPr/>
            </p:nvSpPr>
            <p:spPr>
              <a:xfrm>
                <a:off x="9111432" y="5168579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8E5BC9-BB58-459F-BCB6-AFCE3BFE0E21}"/>
                  </a:ext>
                </a:extLst>
              </p:cNvPr>
              <p:cNvSpPr/>
              <p:nvPr/>
            </p:nvSpPr>
            <p:spPr>
              <a:xfrm>
                <a:off x="10065871" y="4346340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008610-9722-4ACF-B5E9-5DD0E4C463CA}"/>
                  </a:ext>
                </a:extLst>
              </p:cNvPr>
              <p:cNvSpPr/>
              <p:nvPr/>
            </p:nvSpPr>
            <p:spPr>
              <a:xfrm>
                <a:off x="10065871" y="5158120"/>
                <a:ext cx="597317" cy="379125"/>
              </a:xfrm>
              <a:prstGeom prst="rect">
                <a:avLst/>
              </a:prstGeom>
              <a:solidFill>
                <a:srgbClr val="002060"/>
              </a:solidFill>
              <a:ln w="31750">
                <a:solidFill>
                  <a:srgbClr val="52ADBF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ECU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DB64827-049A-4B2B-9A9C-DE3DA2F9A65C}"/>
                </a:ext>
              </a:extLst>
            </p:cNvPr>
            <p:cNvGrpSpPr/>
            <p:nvPr/>
          </p:nvGrpSpPr>
          <p:grpSpPr>
            <a:xfrm>
              <a:off x="8531461" y="4645781"/>
              <a:ext cx="1611845" cy="1948045"/>
              <a:chOff x="5735066" y="4476747"/>
              <a:chExt cx="1611845" cy="194804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84CC3DE-186B-40A6-A6F1-9A4C0990C3D8}"/>
                  </a:ext>
                </a:extLst>
              </p:cNvPr>
              <p:cNvCxnSpPr/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6AEEAA-933A-4C06-B59D-858ECE4CF2D2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6118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Electronic Control Unit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 embedded system in automotive electronics controls one or more of the electrical systems or subsystems.</a:t>
                </a:r>
                <a:endParaRPr lang="en-US" sz="1000" b="1" dirty="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466D61-E0F3-48F3-B6EA-B2B3B1869197}"/>
              </a:ext>
            </a:extLst>
          </p:cNvPr>
          <p:cNvGrpSpPr/>
          <p:nvPr/>
        </p:nvGrpSpPr>
        <p:grpSpPr>
          <a:xfrm>
            <a:off x="7100851" y="3989391"/>
            <a:ext cx="1456762" cy="2633095"/>
            <a:chOff x="7100851" y="3989391"/>
            <a:chExt cx="1456762" cy="263309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A2EF3A-FB83-4EE5-AC64-394FF12E12DC}"/>
                </a:ext>
              </a:extLst>
            </p:cNvPr>
            <p:cNvSpPr/>
            <p:nvPr/>
          </p:nvSpPr>
          <p:spPr>
            <a:xfrm>
              <a:off x="7434646" y="3989391"/>
              <a:ext cx="751973" cy="477287"/>
            </a:xfrm>
            <a:prstGeom prst="rect">
              <a:avLst/>
            </a:prstGeom>
            <a:solidFill>
              <a:srgbClr val="00B5CC"/>
            </a:solidFill>
            <a:ln w="31750">
              <a:solidFill>
                <a:srgbClr val="52ADB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GW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D8CD70-1A83-4F09-9D8B-B44757A38003}"/>
                </a:ext>
              </a:extLst>
            </p:cNvPr>
            <p:cNvGrpSpPr/>
            <p:nvPr/>
          </p:nvGrpSpPr>
          <p:grpSpPr>
            <a:xfrm>
              <a:off x="7100851" y="4476748"/>
              <a:ext cx="1456762" cy="2145738"/>
              <a:chOff x="5735066" y="4476747"/>
              <a:chExt cx="1611846" cy="243299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E532663-B681-4321-B576-B38026916E11}"/>
                  </a:ext>
                </a:extLst>
              </p:cNvPr>
              <p:cNvCxnSpPr/>
              <p:nvPr/>
            </p:nvCxnSpPr>
            <p:spPr>
              <a:xfrm flipH="1">
                <a:off x="6531988" y="4476747"/>
                <a:ext cx="15863" cy="937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F47E12-5551-4259-92F7-AB009D97855C}"/>
                  </a:ext>
                </a:extLst>
              </p:cNvPr>
              <p:cNvSpPr txBox="1"/>
              <p:nvPr/>
            </p:nvSpPr>
            <p:spPr>
              <a:xfrm>
                <a:off x="5735066" y="5409129"/>
                <a:ext cx="1611846" cy="1500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Gate Way</a:t>
                </a:r>
              </a:p>
              <a:p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Connects between TCU and all the product ECUs, get important data from the received update before sending it to the target ECU like ECU ID</a:t>
                </a:r>
                <a:endParaRPr lang="en-US" sz="1000" b="1" dirty="0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08DE704-0143-49AF-A58F-91CFFA14EA4E}"/>
              </a:ext>
            </a:extLst>
          </p:cNvPr>
          <p:cNvGrpSpPr/>
          <p:nvPr/>
        </p:nvGrpSpPr>
        <p:grpSpPr>
          <a:xfrm>
            <a:off x="6923837" y="2395465"/>
            <a:ext cx="2920811" cy="2071213"/>
            <a:chOff x="6923837" y="2395465"/>
            <a:chExt cx="2920811" cy="20712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EC5182-B402-40A4-A160-B7A1E969636A}"/>
                </a:ext>
              </a:extLst>
            </p:cNvPr>
            <p:cNvGrpSpPr/>
            <p:nvPr/>
          </p:nvGrpSpPr>
          <p:grpSpPr>
            <a:xfrm>
              <a:off x="6923837" y="4016937"/>
              <a:ext cx="2920811" cy="449741"/>
              <a:chOff x="6923837" y="4016937"/>
              <a:chExt cx="2920811" cy="44974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F174C6B-B669-4FF9-9E78-C32E93F0582A}"/>
                  </a:ext>
                </a:extLst>
              </p:cNvPr>
              <p:cNvGrpSpPr/>
              <p:nvPr/>
            </p:nvGrpSpPr>
            <p:grpSpPr>
              <a:xfrm>
                <a:off x="8186619" y="4016937"/>
                <a:ext cx="1658029" cy="449741"/>
                <a:chOff x="8186619" y="4016937"/>
                <a:chExt cx="1658029" cy="449741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C402210-E58C-44E8-8308-2BB0A4293830}"/>
                    </a:ext>
                  </a:extLst>
                </p:cNvPr>
                <p:cNvCxnSpPr>
                  <a:cxnSpLocks/>
                  <a:stCxn id="53" idx="3"/>
                </p:cNvCxnSpPr>
                <p:nvPr/>
              </p:nvCxnSpPr>
              <p:spPr>
                <a:xfrm>
                  <a:off x="8186619" y="4228035"/>
                  <a:ext cx="1658029" cy="0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64F70EF-4499-4786-A000-A01D9AA7C87C}"/>
                    </a:ext>
                  </a:extLst>
                </p:cNvPr>
                <p:cNvCxnSpPr>
                  <a:stCxn id="48" idx="2"/>
                  <a:endCxn id="49" idx="0"/>
                </p:cNvCxnSpPr>
                <p:nvPr/>
              </p:nvCxnSpPr>
              <p:spPr>
                <a:xfrm>
                  <a:off x="8890209" y="4016937"/>
                  <a:ext cx="0" cy="449741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86FEEFF-056B-40BA-A5EF-4DF182F0E2A7}"/>
                    </a:ext>
                  </a:extLst>
                </p:cNvPr>
                <p:cNvCxnSpPr>
                  <a:stCxn id="50" idx="2"/>
                  <a:endCxn id="51" idx="0"/>
                </p:cNvCxnSpPr>
                <p:nvPr/>
              </p:nvCxnSpPr>
              <p:spPr>
                <a:xfrm>
                  <a:off x="9844648" y="4023564"/>
                  <a:ext cx="0" cy="432655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88AE5D0-D706-4883-819E-88ED9CAC63D6}"/>
                  </a:ext>
                </a:extLst>
              </p:cNvPr>
              <p:cNvCxnSpPr>
                <a:stCxn id="39" idx="3"/>
                <a:endCxn id="53" idx="1"/>
              </p:cNvCxnSpPr>
              <p:nvPr/>
            </p:nvCxnSpPr>
            <p:spPr>
              <a:xfrm flipV="1">
                <a:off x="6923837" y="4228035"/>
                <a:ext cx="510809" cy="10069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298C223-EDC5-4A51-A057-B9DDCE5FA682}"/>
                </a:ext>
              </a:extLst>
            </p:cNvPr>
            <p:cNvGrpSpPr/>
            <p:nvPr/>
          </p:nvGrpSpPr>
          <p:grpSpPr>
            <a:xfrm>
              <a:off x="7631067" y="2395465"/>
              <a:ext cx="1611845" cy="1832570"/>
              <a:chOff x="7631067" y="2395465"/>
              <a:chExt cx="1611845" cy="1832570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96D85-8CBB-4499-9DB2-3FEECAD1B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6990" y="2817662"/>
                <a:ext cx="0" cy="14103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549944-5732-4731-8844-5B7A7E41565A}"/>
                  </a:ext>
                </a:extLst>
              </p:cNvPr>
              <p:cNvSpPr txBox="1"/>
              <p:nvPr/>
            </p:nvSpPr>
            <p:spPr>
              <a:xfrm>
                <a:off x="7631067" y="2395465"/>
                <a:ext cx="16118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Communication Protocols</a:t>
                </a:r>
                <a:r>
                  <a:rPr lang="en-GB" sz="1000" b="0" i="0" u="none" strike="noStrike" baseline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lang="en-US" sz="1000" b="1" dirty="0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4210538-F242-4621-936F-D804CF3B0F1B}"/>
              </a:ext>
            </a:extLst>
          </p:cNvPr>
          <p:cNvSpPr/>
          <p:nvPr/>
        </p:nvSpPr>
        <p:spPr>
          <a:xfrm>
            <a:off x="3869669" y="1111988"/>
            <a:ext cx="5952116" cy="4398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A919F8A7-A90A-481B-8E8A-D5567FD355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807" y="1404389"/>
            <a:ext cx="5408662" cy="3824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94ADD-2C18-41B7-82F7-AC0097616656}"/>
              </a:ext>
            </a:extLst>
          </p:cNvPr>
          <p:cNvSpPr txBox="1"/>
          <p:nvPr/>
        </p:nvSpPr>
        <p:spPr>
          <a:xfrm>
            <a:off x="4382237" y="1164474"/>
            <a:ext cx="375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Is that all?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5084A-9A54-4055-8C77-4A9443045B53}"/>
              </a:ext>
            </a:extLst>
          </p:cNvPr>
          <p:cNvGrpSpPr/>
          <p:nvPr/>
        </p:nvGrpSpPr>
        <p:grpSpPr>
          <a:xfrm>
            <a:off x="2348341" y="1626139"/>
            <a:ext cx="8092163" cy="1109635"/>
            <a:chOff x="2263935" y="461665"/>
            <a:chExt cx="8092163" cy="110963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6B7442-B8FF-4D43-A313-432D3E379039}"/>
                </a:ext>
              </a:extLst>
            </p:cNvPr>
            <p:cNvSpPr/>
            <p:nvPr/>
          </p:nvSpPr>
          <p:spPr>
            <a:xfrm>
              <a:off x="3175649" y="461665"/>
              <a:ext cx="5995481" cy="557811"/>
            </a:xfrm>
            <a:prstGeom prst="roundRect">
              <a:avLst/>
            </a:prstGeom>
            <a:solidFill>
              <a:srgbClr val="0018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/>
                <a:t>Flashing Techniques for Microcontrollers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A0A0B-7F83-4D98-9DCA-CEE4E6FBB5CC}"/>
                </a:ext>
              </a:extLst>
            </p:cNvPr>
            <p:cNvSpPr txBox="1"/>
            <p:nvPr/>
          </p:nvSpPr>
          <p:spPr>
            <a:xfrm>
              <a:off x="2263935" y="1048080"/>
              <a:ext cx="809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Flash is a type of non-volatile memory; that is, it's a memory that keeps the information transferred to it even when the power to the microcontroller is shut off… We need to get our program there</a:t>
              </a:r>
              <a:endParaRPr lang="en-US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39DF8C-8386-4579-B629-868C5E31E647}"/>
              </a:ext>
            </a:extLst>
          </p:cNvPr>
          <p:cNvSpPr/>
          <p:nvPr/>
        </p:nvSpPr>
        <p:spPr>
          <a:xfrm>
            <a:off x="5314047" y="3123473"/>
            <a:ext cx="1887497" cy="812781"/>
          </a:xfrm>
          <a:prstGeom prst="roundRect">
            <a:avLst/>
          </a:prstGeom>
          <a:solidFill>
            <a:srgbClr val="125A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In-System Programming</a:t>
            </a:r>
          </a:p>
          <a:p>
            <a:pPr algn="ctr"/>
            <a:r>
              <a:rPr lang="en-US" sz="1500" b="1" dirty="0"/>
              <a:t>(ISP)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F3A3D2-E272-4D80-8C4A-BE5FFFACDF81}"/>
              </a:ext>
            </a:extLst>
          </p:cNvPr>
          <p:cNvSpPr/>
          <p:nvPr/>
        </p:nvSpPr>
        <p:spPr>
          <a:xfrm>
            <a:off x="2924483" y="3123473"/>
            <a:ext cx="1887497" cy="812781"/>
          </a:xfrm>
          <a:prstGeom prst="roundRect">
            <a:avLst/>
          </a:prstGeom>
          <a:solidFill>
            <a:srgbClr val="125A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Off-Circuit Programming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3C1AB-E0F4-4589-9129-9EFDAA5D7FF6}"/>
              </a:ext>
            </a:extLst>
          </p:cNvPr>
          <p:cNvSpPr/>
          <p:nvPr/>
        </p:nvSpPr>
        <p:spPr>
          <a:xfrm>
            <a:off x="7707155" y="3123473"/>
            <a:ext cx="1887497" cy="812781"/>
          </a:xfrm>
          <a:prstGeom prst="roundRect">
            <a:avLst/>
          </a:prstGeom>
          <a:solidFill>
            <a:srgbClr val="125A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Bootloader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1;p67"/>
          <p:cNvSpPr txBox="1"/>
          <p:nvPr/>
        </p:nvSpPr>
        <p:spPr>
          <a:xfrm>
            <a:off x="-8792" y="5046943"/>
            <a:ext cx="12192000" cy="83095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CA" sz="4800" b="1" dirty="0">
                <a:solidFill>
                  <a:schemeClr val="lt1"/>
                </a:solidFill>
              </a:rPr>
              <a:t>WEB: Front-End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62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4" descr="C:\Users\TechnoGraphic\OneDrive\Desktop\presentation\img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64" y="2343588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TechnoGraphic\OneDrive\Desktop\presentation\img\downloa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889" y="2540768"/>
            <a:ext cx="3590702" cy="277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TechnoGraphic\OneDrive\Desktop\presentation\img\images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1" y="3020421"/>
            <a:ext cx="5926999" cy="18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echnoGraphic\OneDrive\Desktop\presentation\img\images (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52" y="3102078"/>
            <a:ext cx="6634977" cy="16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7" name="Picture 2" descr="C:\Users\TechnoGraphic\OneDrive\Desktop\presentation\img\FmFZzyaWYAA0TC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32967"/>
            <a:ext cx="85725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TechnoGraphic\OneDrive\Desktop\presentation\img\FmFZ1DfXoAAJWy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86" y="1366267"/>
            <a:ext cx="5715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"/>
          <p:cNvGrpSpPr/>
          <p:nvPr/>
        </p:nvGrpSpPr>
        <p:grpSpPr>
          <a:xfrm>
            <a:off x="4753009" y="790578"/>
            <a:ext cx="5504836" cy="958096"/>
            <a:chOff x="4753009" y="790578"/>
            <a:chExt cx="5504836" cy="958096"/>
          </a:xfrm>
        </p:grpSpPr>
        <p:sp>
          <p:nvSpPr>
            <p:cNvPr id="277" name="Google Shape;277;p2"/>
            <p:cNvSpPr txBox="1"/>
            <p:nvPr/>
          </p:nvSpPr>
          <p:spPr>
            <a:xfrm>
              <a:off x="5829057" y="1035480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"/>
          <p:cNvGrpSpPr/>
          <p:nvPr/>
        </p:nvGrpSpPr>
        <p:grpSpPr>
          <a:xfrm>
            <a:off x="5350009" y="2230161"/>
            <a:ext cx="5570037" cy="958096"/>
            <a:chOff x="5276743" y="2230161"/>
            <a:chExt cx="5570037" cy="958096"/>
          </a:xfrm>
        </p:grpSpPr>
        <p:sp>
          <p:nvSpPr>
            <p:cNvPr id="281" name="Google Shape;281;p2"/>
            <p:cNvSpPr txBox="1"/>
            <p:nvPr/>
          </p:nvSpPr>
          <p:spPr>
            <a:xfrm>
              <a:off x="6417992" y="2478376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>
                <a:buSzPts val="2400"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Overview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2"/>
          <p:cNvGrpSpPr/>
          <p:nvPr/>
        </p:nvGrpSpPr>
        <p:grpSpPr>
          <a:xfrm>
            <a:off x="5920633" y="3669744"/>
            <a:ext cx="5516479" cy="958096"/>
            <a:chOff x="5800477" y="3669744"/>
            <a:chExt cx="5516479" cy="958096"/>
          </a:xfrm>
        </p:grpSpPr>
        <p:sp>
          <p:nvSpPr>
            <p:cNvPr id="285" name="Google Shape;285;p2"/>
            <p:cNvSpPr txBox="1"/>
            <p:nvPr/>
          </p:nvSpPr>
          <p:spPr>
            <a:xfrm>
              <a:off x="6888168" y="3917959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2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289" name="Google Shape;289;p2"/>
            <p:cNvSpPr txBox="1"/>
            <p:nvPr/>
          </p:nvSpPr>
          <p:spPr>
            <a:xfrm>
              <a:off x="7412593" y="5360855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>
                  <a:solidFill>
                    <a:srgbClr val="FFFFFF"/>
                  </a:solidFill>
                </a:rPr>
                <a:t>Security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 descr="C:\Users\TechnoGraphic\OneDrive\Desktop\presentation\img\1_p9RKQ08zFMn01OOUkPoa1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000" y="1634520"/>
            <a:ext cx="6789337" cy="439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TechnoGraphic\OneDrive\Desktop\presentation\img\1_iigDGiNFBOUVJQ_07C1B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95" y="1550255"/>
            <a:ext cx="3482946" cy="456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7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 descr="C:\Users\TechnoGraphic\OneDrive\Desktop\presentation\img\f6698-1l-udjojk8cuucxmykb1ik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09" y="1628331"/>
            <a:ext cx="7764038" cy="49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TechnoGraphic\OneDrive\Desktop\presentation\img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60" y="2321977"/>
            <a:ext cx="5469336" cy="35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echnoGraphic\OneDrive\Desktop\presentation\img\1ja49d3svo1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537" y="1321768"/>
            <a:ext cx="3912183" cy="55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ar-EG" dirty="0"/>
          </a:p>
        </p:txBody>
      </p:sp>
      <p:pic>
        <p:nvPicPr>
          <p:cNvPr id="7" name="MahmoudBadawy">
            <a:hlinkClick r:id="" action="ppaction://media"/>
            <a:extLst>
              <a:ext uri="{FF2B5EF4-FFF2-40B4-BE49-F238E27FC236}">
                <a16:creationId xmlns:a16="http://schemas.microsoft.com/office/drawing/2014/main" id="{44DEEADD-1B10-44D6-B54F-5018BD737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6328"/>
            <a:ext cx="12212662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 descr="C:\Users\TechnoGraphic\OneDrive\Desktop\presentation\img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45" y="1259091"/>
            <a:ext cx="7801679" cy="370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TechnoGraphic\OneDrive\Desktop\presentation\img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19" y="5097692"/>
            <a:ext cx="6938972" cy="17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66345" y="1285687"/>
            <a:ext cx="7801679" cy="36788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468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 descr="C:\Users\TechnoGraphic\OneDrive\Desktop\presentation\img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91" y="1923593"/>
            <a:ext cx="9155872" cy="42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3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 descr="C:\Users\TechnoGraphic\OneDrive\Desktop\presentation\img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78" y="1495250"/>
            <a:ext cx="5731498" cy="49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70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1;p67"/>
          <p:cNvSpPr txBox="1"/>
          <p:nvPr/>
        </p:nvSpPr>
        <p:spPr>
          <a:xfrm>
            <a:off x="-8792" y="5046943"/>
            <a:ext cx="12192000" cy="83095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CA" sz="4800" b="1" dirty="0">
                <a:solidFill>
                  <a:schemeClr val="lt1"/>
                </a:solidFill>
              </a:rPr>
              <a:t>WEB: Back-End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55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08" y="737658"/>
            <a:ext cx="9284758" cy="54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64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Page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" y="1407635"/>
            <a:ext cx="11311467" cy="53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8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4000" dirty="0"/>
              <a:t>Firebase: Real-time Database</a:t>
            </a:r>
            <a:endParaRPr lang="ar-E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" y="1407635"/>
            <a:ext cx="11311467" cy="5378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000" y="3589867"/>
            <a:ext cx="2302933" cy="79586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" y="1407635"/>
            <a:ext cx="11310010" cy="53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"/>
          <p:cNvGrpSpPr/>
          <p:nvPr/>
        </p:nvGrpSpPr>
        <p:grpSpPr>
          <a:xfrm>
            <a:off x="4753009" y="790578"/>
            <a:ext cx="5504836" cy="958096"/>
            <a:chOff x="4753009" y="790578"/>
            <a:chExt cx="5504836" cy="958096"/>
          </a:xfrm>
        </p:grpSpPr>
        <p:sp>
          <p:nvSpPr>
            <p:cNvPr id="298" name="Google Shape;298;p3"/>
            <p:cNvSpPr txBox="1"/>
            <p:nvPr/>
          </p:nvSpPr>
          <p:spPr>
            <a:xfrm>
              <a:off x="5829057" y="1035480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5350009" y="2230161"/>
            <a:ext cx="5584105" cy="958096"/>
            <a:chOff x="5276743" y="2230161"/>
            <a:chExt cx="5584105" cy="958096"/>
          </a:xfrm>
        </p:grpSpPr>
        <p:sp>
          <p:nvSpPr>
            <p:cNvPr id="302" name="Google Shape;302;p3"/>
            <p:cNvSpPr txBox="1"/>
            <p:nvPr/>
          </p:nvSpPr>
          <p:spPr>
            <a:xfrm>
              <a:off x="6432060" y="2478376"/>
              <a:ext cx="44287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CAN Protocol</a:t>
              </a:r>
            </a:p>
          </p:txBody>
        </p:sp>
        <p:sp>
          <p:nvSpPr>
            <p:cNvPr id="303" name="Google Shape;303;p3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"/>
          <p:cNvGrpSpPr/>
          <p:nvPr/>
        </p:nvGrpSpPr>
        <p:grpSpPr>
          <a:xfrm>
            <a:off x="5920633" y="3669744"/>
            <a:ext cx="958096" cy="958096"/>
            <a:chOff x="5800477" y="3669744"/>
            <a:chExt cx="958096" cy="958096"/>
          </a:xfrm>
        </p:grpSpPr>
        <p:sp>
          <p:nvSpPr>
            <p:cNvPr id="306" name="Google Shape;306;p3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309" name="Google Shape;309;p3"/>
            <p:cNvSpPr txBox="1"/>
            <p:nvPr/>
          </p:nvSpPr>
          <p:spPr>
            <a:xfrm>
              <a:off x="7412593" y="5360855"/>
              <a:ext cx="442878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3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6970306" y="3883869"/>
            <a:ext cx="44287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>
              <a:buSzPts val="2400"/>
            </a:pPr>
            <a:r>
              <a:rPr lang="en-US" sz="2400" b="1" dirty="0">
                <a:solidFill>
                  <a:schemeClr val="lt1"/>
                </a:solidFill>
              </a:rPr>
              <a:t>Bootloader</a:t>
            </a:r>
            <a:endParaRPr lang="en-US" sz="2400" dirty="0"/>
          </a:p>
        </p:txBody>
      </p:sp>
      <p:sp>
        <p:nvSpPr>
          <p:cNvPr id="314" name="Google Shape;314;p3"/>
          <p:cNvSpPr txBox="1"/>
          <p:nvPr/>
        </p:nvSpPr>
        <p:spPr>
          <a:xfrm>
            <a:off x="7579641" y="5326765"/>
            <a:ext cx="44287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4000" dirty="0"/>
              <a:t>Firebase: Storage</a:t>
            </a:r>
            <a:endParaRPr lang="ar-EG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6" y="1407635"/>
            <a:ext cx="11311467" cy="53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4000" dirty="0"/>
              <a:t>Firebase</a:t>
            </a:r>
            <a:r>
              <a:rPr lang="en-CA" sz="4000"/>
              <a:t>: Realtime</a:t>
            </a:r>
            <a:endParaRPr lang="ar-EG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6" y="1407634"/>
            <a:ext cx="11311467" cy="5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1;p67"/>
          <p:cNvSpPr txBox="1"/>
          <p:nvPr/>
        </p:nvSpPr>
        <p:spPr>
          <a:xfrm>
            <a:off x="-8792" y="5046943"/>
            <a:ext cx="12192000" cy="83095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CA" sz="4800" b="1" dirty="0">
                <a:solidFill>
                  <a:schemeClr val="lt1"/>
                </a:solidFill>
              </a:rPr>
              <a:t>Security &amp; Cryptography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655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cryptography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36" y="1346321"/>
            <a:ext cx="754005" cy="7540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93682" y="5768435"/>
            <a:ext cx="1362298" cy="1089565"/>
            <a:chOff x="10893682" y="5768435"/>
            <a:chExt cx="1362298" cy="10895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6415" y="5768435"/>
              <a:ext cx="1089565" cy="108956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10893682" y="6009729"/>
              <a:ext cx="364344" cy="1813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38" y="5363704"/>
            <a:ext cx="684915" cy="6849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89673" y="6457012"/>
            <a:ext cx="167674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CA" b="1" dirty="0">
                <a:latin typeface="Bodoni MT Black" panose="02070A03080606020203" pitchFamily="18" charset="0"/>
              </a:rPr>
              <a:t>RecieverSide</a:t>
            </a:r>
            <a:endParaRPr lang="ar-EG" b="1" dirty="0">
              <a:latin typeface="Bodoni MT Black" panose="02070A030806060202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8712" y="1612073"/>
            <a:ext cx="1489510" cy="1701064"/>
            <a:chOff x="-93379" y="152995"/>
            <a:chExt cx="1489510" cy="1853105"/>
          </a:xfrm>
        </p:grpSpPr>
        <p:sp>
          <p:nvSpPr>
            <p:cNvPr id="10" name="TextBox 9"/>
            <p:cNvSpPr txBox="1"/>
            <p:nvPr/>
          </p:nvSpPr>
          <p:spPr>
            <a:xfrm>
              <a:off x="-93379" y="152995"/>
              <a:ext cx="1489510" cy="369333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1">
              <a:spAutoFit/>
            </a:bodyPr>
            <a:lstStyle/>
            <a:p>
              <a:r>
                <a:rPr lang="en-CA" b="1" dirty="0">
                  <a:latin typeface="Bodoni MT Black" panose="02070A03080606020203" pitchFamily="18" charset="0"/>
                </a:rPr>
                <a:t>SenderSide</a:t>
              </a:r>
              <a:endParaRPr lang="ar-EG" b="1" dirty="0">
                <a:latin typeface="Bodoni MT Black" panose="02070A03080606020203" pitchFamily="18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51975" y="756363"/>
              <a:ext cx="1089565" cy="1249737"/>
              <a:chOff x="251975" y="756363"/>
              <a:chExt cx="1089565" cy="1249737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975" y="756363"/>
                <a:ext cx="1089565" cy="108956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51763" y="1744490"/>
                <a:ext cx="843501" cy="26161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CA" sz="1100" b="1" dirty="0">
                    <a:latin typeface="Bodoni MT Black" panose="02070A03080606020203" pitchFamily="18" charset="0"/>
                  </a:rPr>
                  <a:t>Plaintext</a:t>
                </a:r>
                <a:endParaRPr lang="ar-EG" sz="1100" b="1" dirty="0">
                  <a:latin typeface="Bodoni MT Black" panose="02070A03080606020203" pitchFamily="18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 rot="2033703">
            <a:off x="2347438" y="2368992"/>
            <a:ext cx="1565361" cy="1257279"/>
            <a:chOff x="2310638" y="1261562"/>
            <a:chExt cx="1565361" cy="1257279"/>
          </a:xfrm>
        </p:grpSpPr>
        <p:cxnSp>
          <p:nvCxnSpPr>
            <p:cNvPr id="15" name="Straight Arrow Connector 14"/>
            <p:cNvCxnSpPr/>
            <p:nvPr/>
          </p:nvCxnSpPr>
          <p:spPr>
            <a:xfrm rot="19566297">
              <a:off x="2310638" y="1380378"/>
              <a:ext cx="435363" cy="4569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2860285" y="1261562"/>
              <a:ext cx="1015714" cy="1257279"/>
              <a:chOff x="2860285" y="1261562"/>
              <a:chExt cx="1015714" cy="12572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285" y="1261562"/>
                <a:ext cx="1015714" cy="1015714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880668" y="2257231"/>
                <a:ext cx="97494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100" b="1" dirty="0">
                    <a:latin typeface="Bodoni MT Black" panose="02070A03080606020203" pitchFamily="18" charset="0"/>
                  </a:rPr>
                  <a:t>Cipher text</a:t>
                </a:r>
                <a:endParaRPr lang="ar-EG" sz="1100" b="1" dirty="0">
                  <a:latin typeface="Bodoni MT Black" panose="02070A03080606020203" pitchFamily="18" charset="0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620" flipH="1" flipV="1">
            <a:off x="3240308" y="1354118"/>
            <a:ext cx="735617" cy="7083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620" flipH="1" flipV="1">
            <a:off x="11208226" y="4600915"/>
            <a:ext cx="735617" cy="70836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2" idx="3"/>
          </p:cNvCxnSpPr>
          <p:nvPr/>
        </p:nvCxnSpPr>
        <p:spPr>
          <a:xfrm flipV="1">
            <a:off x="1426207" y="2100326"/>
            <a:ext cx="495649" cy="565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551042" y="1727299"/>
            <a:ext cx="642916" cy="61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0695753" y="5174724"/>
            <a:ext cx="461268" cy="290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17737" y="3378199"/>
            <a:ext cx="6149720" cy="2317925"/>
            <a:chOff x="3775046" y="2122415"/>
            <a:chExt cx="6392411" cy="3573710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775046" y="2122415"/>
              <a:ext cx="6392411" cy="3573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223499">
              <a:off x="5847538" y="3434956"/>
              <a:ext cx="1772986" cy="369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1">
              <a:spAutoFit/>
            </a:bodyPr>
            <a:lstStyle/>
            <a:p>
              <a:r>
                <a:rPr lang="en-CA" b="1" dirty="0">
                  <a:latin typeface="Bodoni MT Black" panose="02070A03080606020203" pitchFamily="18" charset="0"/>
                </a:rPr>
                <a:t>Transmission</a:t>
              </a:r>
              <a:endParaRPr lang="ar-EG" b="1" dirty="0">
                <a:latin typeface="Bodoni MT Black" panose="02070A03080606020203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806" y="5007276"/>
              <a:ext cx="398261" cy="617831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77" y="5341211"/>
            <a:ext cx="754005" cy="7540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79807" y="2416048"/>
            <a:ext cx="1001813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CA" sz="2400" b="1" dirty="0"/>
              <a:t>BLACK</a:t>
            </a:r>
            <a:br>
              <a:rPr lang="en-CA" sz="2400" b="1" dirty="0"/>
            </a:br>
            <a:r>
              <a:rPr lang="en-CA" sz="2400" b="1" dirty="0"/>
              <a:t>BOX</a:t>
            </a:r>
            <a:endParaRPr lang="ar-EG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1760192" y="1310474"/>
            <a:ext cx="1001813" cy="9422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87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1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25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Why AES</a:t>
            </a:r>
            <a:endParaRPr lang="ar-E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80147"/>
              </p:ext>
            </p:extLst>
          </p:nvPr>
        </p:nvGraphicFramePr>
        <p:xfrm>
          <a:off x="1109607" y="1541123"/>
          <a:ext cx="10613206" cy="4419600"/>
        </p:xfrm>
        <a:graphic>
          <a:graphicData uri="http://schemas.openxmlformats.org/drawingml/2006/table">
            <a:tbl>
              <a:tblPr rtl="1" firstRow="1" bandRow="1">
                <a:tableStyleId>{8FD4443E-F989-4FC4-A0C8-D5A2AF1F390B}</a:tableStyleId>
              </a:tblPr>
              <a:tblGrid>
                <a:gridCol w="521717">
                  <a:extLst>
                    <a:ext uri="{9D8B030D-6E8A-4147-A177-3AD203B41FA5}">
                      <a16:colId xmlns:a16="http://schemas.microsoft.com/office/drawing/2014/main" val="3491703855"/>
                    </a:ext>
                  </a:extLst>
                </a:gridCol>
                <a:gridCol w="3793429">
                  <a:extLst>
                    <a:ext uri="{9D8B030D-6E8A-4147-A177-3AD203B41FA5}">
                      <a16:colId xmlns:a16="http://schemas.microsoft.com/office/drawing/2014/main" val="2583221089"/>
                    </a:ext>
                  </a:extLst>
                </a:gridCol>
                <a:gridCol w="3524036">
                  <a:extLst>
                    <a:ext uri="{9D8B030D-6E8A-4147-A177-3AD203B41FA5}">
                      <a16:colId xmlns:a16="http://schemas.microsoft.com/office/drawing/2014/main" val="3572434389"/>
                    </a:ext>
                  </a:extLst>
                </a:gridCol>
                <a:gridCol w="2774024">
                  <a:extLst>
                    <a:ext uri="{9D8B030D-6E8A-4147-A177-3AD203B41FA5}">
                      <a16:colId xmlns:a16="http://schemas.microsoft.com/office/drawing/2014/main" val="3272534004"/>
                    </a:ext>
                  </a:extLst>
                </a:gridCol>
              </a:tblGrid>
              <a:tr h="498087">
                <a:tc rowSpan="5">
                  <a:txBody>
                    <a:bodyPr/>
                    <a:lstStyle/>
                    <a:p>
                      <a:pPr rtl="1"/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 dirty="0"/>
                        <a:t>RSA</a:t>
                      </a:r>
                      <a:endParaRPr lang="ar-EG" sz="36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 dirty="0"/>
                        <a:t>ECC</a:t>
                      </a:r>
                      <a:endParaRPr lang="ar-EG" sz="36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 dirty="0"/>
                        <a:t>AES</a:t>
                      </a:r>
                      <a:r>
                        <a:rPr lang="en-CA" sz="3600" b="1" u="sng" baseline="0" dirty="0"/>
                        <a:t> 256</a:t>
                      </a:r>
                      <a:endParaRPr lang="ar-EG" sz="3600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548822"/>
                  </a:ext>
                </a:extLst>
              </a:tr>
              <a:tr h="3316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dirty="0"/>
                        <a:t>Long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dirty="0"/>
                        <a:t>Short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dirty="0"/>
                        <a:t>Medium</a:t>
                      </a:r>
                      <a:endParaRPr lang="ar-EG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7785"/>
                  </a:ext>
                </a:extLst>
              </a:tr>
              <a:tr h="829019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b="1" dirty="0"/>
                        <a:t>susceptible to quantum attacks </a:t>
                      </a:r>
                      <a:r>
                        <a:rPr lang="en-CA" sz="2800" b="1" kern="1200" dirty="0">
                          <a:effectLst/>
                        </a:rPr>
                        <a:t>using Shor's algorithm</a:t>
                      </a:r>
                      <a:r>
                        <a:rPr lang="en-CA" sz="2800" b="1" dirty="0"/>
                        <a:t> 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800" b="1" kern="1200" dirty="0">
                          <a:effectLst/>
                        </a:rPr>
                        <a:t>offers excellent resistance to quantum attacks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kern="1200" dirty="0">
                          <a:effectLst/>
                        </a:rPr>
                        <a:t>quantum-resistant</a:t>
                      </a:r>
                      <a:endParaRPr lang="ar-EG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867783"/>
                  </a:ext>
                </a:extLst>
              </a:tr>
              <a:tr h="3316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b="1" dirty="0"/>
                        <a:t>Asymmetric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dirty="0"/>
                        <a:t>Asymmetric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2800" b="1" dirty="0"/>
                        <a:t>Symmetric</a:t>
                      </a:r>
                      <a:endParaRPr lang="ar-EG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21304"/>
                  </a:ext>
                </a:extLst>
              </a:tr>
              <a:tr h="6312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800" b="1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b="1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AES</a:t>
                      </a:r>
                      <a:r>
                        <a:rPr lang="en-CA" sz="2800" b="1" baseline="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 256 is the used algorithm.</a:t>
                      </a:r>
                      <a:endParaRPr lang="ar-EG" sz="2800" b="1" dirty="0">
                        <a:solidFill>
                          <a:schemeClr val="bg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3871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39800" y="1370780"/>
            <a:ext cx="6293205" cy="3632353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/>
          <p:cNvSpPr/>
          <p:nvPr/>
        </p:nvSpPr>
        <p:spPr>
          <a:xfrm>
            <a:off x="7248699" y="1370779"/>
            <a:ext cx="4643921" cy="363235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Multiply 5"/>
          <p:cNvSpPr/>
          <p:nvPr/>
        </p:nvSpPr>
        <p:spPr>
          <a:xfrm>
            <a:off x="7412804" y="927489"/>
            <a:ext cx="4387065" cy="420213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5866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AES Modes</a:t>
            </a:r>
            <a:endParaRPr lang="ar-E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41910"/>
              </p:ext>
            </p:extLst>
          </p:nvPr>
        </p:nvGraphicFramePr>
        <p:xfrm>
          <a:off x="1109607" y="1541123"/>
          <a:ext cx="10613206" cy="4563128"/>
        </p:xfrm>
        <a:graphic>
          <a:graphicData uri="http://schemas.openxmlformats.org/drawingml/2006/table">
            <a:tbl>
              <a:tblPr rtl="1" firstRow="1" bandRow="1">
                <a:tableStyleId>{8FD4443E-F989-4FC4-A0C8-D5A2AF1F390B}</a:tableStyleId>
              </a:tblPr>
              <a:tblGrid>
                <a:gridCol w="521717">
                  <a:extLst>
                    <a:ext uri="{9D8B030D-6E8A-4147-A177-3AD203B41FA5}">
                      <a16:colId xmlns:a16="http://schemas.microsoft.com/office/drawing/2014/main" val="3491703855"/>
                    </a:ext>
                  </a:extLst>
                </a:gridCol>
                <a:gridCol w="3793429">
                  <a:extLst>
                    <a:ext uri="{9D8B030D-6E8A-4147-A177-3AD203B41FA5}">
                      <a16:colId xmlns:a16="http://schemas.microsoft.com/office/drawing/2014/main" val="2583221089"/>
                    </a:ext>
                  </a:extLst>
                </a:gridCol>
                <a:gridCol w="3524036">
                  <a:extLst>
                    <a:ext uri="{9D8B030D-6E8A-4147-A177-3AD203B41FA5}">
                      <a16:colId xmlns:a16="http://schemas.microsoft.com/office/drawing/2014/main" val="3572434389"/>
                    </a:ext>
                  </a:extLst>
                </a:gridCol>
                <a:gridCol w="2774024">
                  <a:extLst>
                    <a:ext uri="{9D8B030D-6E8A-4147-A177-3AD203B41FA5}">
                      <a16:colId xmlns:a16="http://schemas.microsoft.com/office/drawing/2014/main" val="3272534004"/>
                    </a:ext>
                  </a:extLst>
                </a:gridCol>
              </a:tblGrid>
              <a:tr h="498087">
                <a:tc rowSpan="5">
                  <a:txBody>
                    <a:bodyPr/>
                    <a:lstStyle/>
                    <a:p>
                      <a:pPr rtl="1"/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/>
                        <a:t>ECB</a:t>
                      </a:r>
                      <a:endParaRPr lang="ar-EG" sz="36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/>
                        <a:t>CTR</a:t>
                      </a:r>
                      <a:endParaRPr lang="ar-EG" sz="36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3600" b="1" u="sng"/>
                        <a:t>CBC</a:t>
                      </a:r>
                      <a:endParaRPr lang="ar-EG" sz="3600" b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548822"/>
                  </a:ext>
                </a:extLst>
              </a:tr>
              <a:tr h="3316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 of plaintext is independently encrypted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Converts a block cipher into a stream cipher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plaintext block is XORed with the previous ciphertext block before encryption. Interdependency between blocks.</a:t>
                      </a:r>
                      <a:r>
                        <a:rPr lang="en-US" sz="1800" b="0" i="0" kern="1200" baseline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ar-EG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7785"/>
                  </a:ext>
                </a:extLst>
              </a:tr>
              <a:tr h="829019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Identical plaintext blocks will result in identical ciphertext blocks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Parallelizable and allows for efficient encryption/decryption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initialization vector (IV) for the first block is</a:t>
                      </a:r>
                      <a:r>
                        <a:rPr lang="en-US" sz="1800" b="0" i="0" kern="1200" baseline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required.</a:t>
                      </a:r>
                      <a:endParaRPr lang="ar-EG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867783"/>
                  </a:ext>
                </a:extLst>
              </a:tr>
              <a:tr h="3316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provide any mechanism for error propagation</a:t>
                      </a:r>
                      <a:endParaRPr lang="ar-EG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 isn’t required</a:t>
                      </a:r>
                      <a:endParaRPr lang="ar-EG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sz="1800" b="0" dirty="0"/>
                        <a:t>Require padding</a:t>
                      </a:r>
                      <a:endParaRPr lang="ar-EG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21304"/>
                  </a:ext>
                </a:extLst>
              </a:tr>
              <a:tr h="631208">
                <a:tc vMerge="1"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Vulnerable </a:t>
                      </a:r>
                      <a:endParaRPr lang="en-C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dirty="0"/>
                        <a:t>Suitable</a:t>
                      </a:r>
                      <a:r>
                        <a:rPr lang="en-CA" baseline="0" dirty="0"/>
                        <a:t>, efficient and secure.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dirty="0"/>
                        <a:t>Better</a:t>
                      </a:r>
                      <a:r>
                        <a:rPr lang="en-CA" baseline="0" dirty="0"/>
                        <a:t> security that ECB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38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07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Main Characteristics</a:t>
            </a:r>
            <a:endParaRPr lang="ar-EG" dirty="0"/>
          </a:p>
        </p:txBody>
      </p:sp>
      <p:grpSp>
        <p:nvGrpSpPr>
          <p:cNvPr id="3" name="Group 2"/>
          <p:cNvGrpSpPr/>
          <p:nvPr/>
        </p:nvGrpSpPr>
        <p:grpSpPr>
          <a:xfrm>
            <a:off x="120073" y="2041401"/>
            <a:ext cx="3691322" cy="546968"/>
            <a:chOff x="4823670" y="331623"/>
            <a:chExt cx="3691322" cy="546968"/>
          </a:xfrm>
        </p:grpSpPr>
        <p:sp>
          <p:nvSpPr>
            <p:cNvPr id="4" name="TextBox 3"/>
            <p:cNvSpPr txBox="1"/>
            <p:nvPr/>
          </p:nvSpPr>
          <p:spPr>
            <a:xfrm>
              <a:off x="4823670" y="331623"/>
              <a:ext cx="1317412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CA" sz="2400" b="1" dirty="0"/>
                <a:t>Why AES</a:t>
              </a:r>
              <a:endParaRPr lang="ar-EG" sz="2400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42451" y="832872"/>
              <a:ext cx="3372541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" y="2720342"/>
            <a:ext cx="943289" cy="943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07" y="2799468"/>
            <a:ext cx="864163" cy="864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53" y="2648343"/>
            <a:ext cx="1166411" cy="1166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2" y="3811803"/>
            <a:ext cx="781321" cy="781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37" y="3703312"/>
            <a:ext cx="998301" cy="998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17" y="3717726"/>
            <a:ext cx="847720" cy="847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99" y="2484610"/>
            <a:ext cx="2339913" cy="23399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134849"/>
            <a:ext cx="754005" cy="75400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33673" y="1498600"/>
            <a:ext cx="45719" cy="5024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7" name="Picture 16" descr="A close-up of a circuit board">
            <a:extLst>
              <a:ext uri="{FF2B5EF4-FFF2-40B4-BE49-F238E27FC236}">
                <a16:creationId xmlns:a16="http://schemas.microsoft.com/office/drawing/2014/main" id="{9014D95C-A686-464F-96E3-D614FA80F0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47" y="2177721"/>
            <a:ext cx="5733619" cy="32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Black-Box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7" y="1411674"/>
            <a:ext cx="10095347" cy="537577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34062"/>
              </p:ext>
            </p:extLst>
          </p:nvPr>
        </p:nvGraphicFramePr>
        <p:xfrm>
          <a:off x="4248479" y="4565226"/>
          <a:ext cx="957276" cy="12192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239319">
                  <a:extLst>
                    <a:ext uri="{9D8B030D-6E8A-4147-A177-3AD203B41FA5}">
                      <a16:colId xmlns:a16="http://schemas.microsoft.com/office/drawing/2014/main" val="3217448158"/>
                    </a:ext>
                  </a:extLst>
                </a:gridCol>
                <a:gridCol w="239319">
                  <a:extLst>
                    <a:ext uri="{9D8B030D-6E8A-4147-A177-3AD203B41FA5}">
                      <a16:colId xmlns:a16="http://schemas.microsoft.com/office/drawing/2014/main" val="1799629973"/>
                    </a:ext>
                  </a:extLst>
                </a:gridCol>
                <a:gridCol w="239319">
                  <a:extLst>
                    <a:ext uri="{9D8B030D-6E8A-4147-A177-3AD203B41FA5}">
                      <a16:colId xmlns:a16="http://schemas.microsoft.com/office/drawing/2014/main" val="312032645"/>
                    </a:ext>
                  </a:extLst>
                </a:gridCol>
                <a:gridCol w="239319">
                  <a:extLst>
                    <a:ext uri="{9D8B030D-6E8A-4147-A177-3AD203B41FA5}">
                      <a16:colId xmlns:a16="http://schemas.microsoft.com/office/drawing/2014/main" val="3179418479"/>
                    </a:ext>
                  </a:extLst>
                </a:gridCol>
              </a:tblGrid>
              <a:tr h="206369">
                <a:tc>
                  <a:txBody>
                    <a:bodyPr/>
                    <a:lstStyle/>
                    <a:p>
                      <a:pPr rtl="1"/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S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E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A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24960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r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a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h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C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74180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e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t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c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a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24513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t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s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i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CA" b="1" dirty="0"/>
                        <a:t>r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6963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85651"/>
              </p:ext>
            </p:extLst>
          </p:nvPr>
        </p:nvGraphicFramePr>
        <p:xfrm>
          <a:off x="9113213" y="3346026"/>
          <a:ext cx="1274912" cy="12192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18728">
                  <a:extLst>
                    <a:ext uri="{9D8B030D-6E8A-4147-A177-3AD203B41FA5}">
                      <a16:colId xmlns:a16="http://schemas.microsoft.com/office/drawing/2014/main" val="3217448158"/>
                    </a:ext>
                  </a:extLst>
                </a:gridCol>
                <a:gridCol w="318728">
                  <a:extLst>
                    <a:ext uri="{9D8B030D-6E8A-4147-A177-3AD203B41FA5}">
                      <a16:colId xmlns:a16="http://schemas.microsoft.com/office/drawing/2014/main" val="1799629973"/>
                    </a:ext>
                  </a:extLst>
                </a:gridCol>
                <a:gridCol w="318728">
                  <a:extLst>
                    <a:ext uri="{9D8B030D-6E8A-4147-A177-3AD203B41FA5}">
                      <a16:colId xmlns:a16="http://schemas.microsoft.com/office/drawing/2014/main" val="312032645"/>
                    </a:ext>
                  </a:extLst>
                </a:gridCol>
                <a:gridCol w="318728">
                  <a:extLst>
                    <a:ext uri="{9D8B030D-6E8A-4147-A177-3AD203B41FA5}">
                      <a16:colId xmlns:a16="http://schemas.microsoft.com/office/drawing/2014/main" val="3179418479"/>
                    </a:ext>
                  </a:extLst>
                </a:gridCol>
              </a:tblGrid>
              <a:tr h="206369"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24960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ہ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{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74180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à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k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M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24513"/>
                  </a:ext>
                </a:extLst>
              </a:tr>
              <a:tr h="206369"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j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/>
                        <a:t>[</a:t>
                      </a:r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b="1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6963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134849"/>
            <a:ext cx="754005" cy="7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Example of Encryption</a:t>
            </a:r>
            <a:endParaRPr lang="ar-EG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58" y="2021834"/>
            <a:ext cx="8410575" cy="147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27" y="3961417"/>
            <a:ext cx="6498107" cy="9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"/>
          <p:cNvGrpSpPr/>
          <p:nvPr/>
        </p:nvGrpSpPr>
        <p:grpSpPr>
          <a:xfrm>
            <a:off x="4753009" y="790578"/>
            <a:ext cx="5504948" cy="958096"/>
            <a:chOff x="4753009" y="790578"/>
            <a:chExt cx="5504948" cy="958096"/>
          </a:xfrm>
        </p:grpSpPr>
        <p:sp>
          <p:nvSpPr>
            <p:cNvPr id="320" name="Google Shape;320;p4"/>
            <p:cNvSpPr txBox="1"/>
            <p:nvPr/>
          </p:nvSpPr>
          <p:spPr>
            <a:xfrm>
              <a:off x="5829057" y="1035480"/>
              <a:ext cx="442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INTERFACE</a:t>
              </a:r>
            </a:p>
          </p:txBody>
        </p:sp>
        <p:sp>
          <p:nvSpPr>
            <p:cNvPr id="321" name="Google Shape;321;p4"/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09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97D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4"/>
          <p:cNvGrpSpPr/>
          <p:nvPr/>
        </p:nvGrpSpPr>
        <p:grpSpPr>
          <a:xfrm>
            <a:off x="5350009" y="2230161"/>
            <a:ext cx="5570037" cy="958096"/>
            <a:chOff x="5276743" y="2230161"/>
            <a:chExt cx="5570037" cy="958096"/>
          </a:xfrm>
        </p:grpSpPr>
        <p:sp>
          <p:nvSpPr>
            <p:cNvPr id="324" name="Google Shape;324;p4"/>
            <p:cNvSpPr txBox="1"/>
            <p:nvPr/>
          </p:nvSpPr>
          <p:spPr>
            <a:xfrm>
              <a:off x="6417992" y="2478376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ECU</a:t>
              </a:r>
            </a:p>
          </p:txBody>
        </p:sp>
        <p:sp>
          <p:nvSpPr>
            <p:cNvPr id="325" name="Google Shape;325;p4"/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4"/>
          <p:cNvGrpSpPr/>
          <p:nvPr/>
        </p:nvGrpSpPr>
        <p:grpSpPr>
          <a:xfrm>
            <a:off x="5920633" y="3669744"/>
            <a:ext cx="5516479" cy="958096"/>
            <a:chOff x="5800477" y="3669744"/>
            <a:chExt cx="5516479" cy="958096"/>
          </a:xfrm>
        </p:grpSpPr>
        <p:sp>
          <p:nvSpPr>
            <p:cNvPr id="328" name="Google Shape;328;p4"/>
            <p:cNvSpPr txBox="1"/>
            <p:nvPr/>
          </p:nvSpPr>
          <p:spPr>
            <a:xfrm>
              <a:off x="6888168" y="3917959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Hardware Implementation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4"/>
          <p:cNvGrpSpPr/>
          <p:nvPr/>
        </p:nvGrpSpPr>
        <p:grpSpPr>
          <a:xfrm>
            <a:off x="6491258" y="5109327"/>
            <a:ext cx="5517171" cy="958096"/>
            <a:chOff x="6324210" y="5109327"/>
            <a:chExt cx="5517171" cy="958096"/>
          </a:xfrm>
        </p:grpSpPr>
        <p:sp>
          <p:nvSpPr>
            <p:cNvPr id="332" name="Google Shape;332;p4"/>
            <p:cNvSpPr txBox="1"/>
            <p:nvPr/>
          </p:nvSpPr>
          <p:spPr>
            <a:xfrm>
              <a:off x="7412593" y="5360855"/>
              <a:ext cx="4428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/>
              <a:ahLst/>
              <a:cxnLst/>
              <a:rect l="l" t="t" r="r" b="b"/>
              <a:pathLst>
                <a:path w="1182653" h="1182653" extrusionOk="0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"/>
          <p:cNvSpPr txBox="1"/>
          <p:nvPr/>
        </p:nvSpPr>
        <p:spPr>
          <a:xfrm>
            <a:off x="626112" y="484796"/>
            <a:ext cx="29259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Firebase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B2B9E-3C13-04C9-A0BE-7BE06891FBAF}"/>
              </a:ext>
            </a:extLst>
          </p:cNvPr>
          <p:cNvSpPr txBox="1">
            <a:spLocks/>
          </p:cNvSpPr>
          <p:nvPr/>
        </p:nvSpPr>
        <p:spPr>
          <a:xfrm>
            <a:off x="1066800" y="197141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Firebase is a Backend-as-a-Service (Baas). It provides developers with a variety of tools and services to help them develop quality apps</a:t>
            </a:r>
          </a:p>
          <a:p>
            <a:pPr marL="285750" indent="-285750" algn="l">
              <a:buClrTx/>
              <a:buFont typeface="Arial" panose="020B0604020202020204" pitchFamily="34" charset="0"/>
              <a:buChar char="•"/>
            </a:pPr>
            <a:r>
              <a:rPr lang="en-US" kern="1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Firebase is categorized as a NoSQL database program, that stores data in JSON-like documents. </a:t>
            </a:r>
            <a:endParaRPr lang="en-US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0FE3497-3633-8A97-39A7-0D691DBE33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13165" y="3627176"/>
            <a:ext cx="7620000" cy="2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18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Realtime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F446-D41F-D868-FDAF-58C18E3190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236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The Firebase Real-time Database is a cloud-hosted NoSQL database that enables data to be stored and synced between users in real-time.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2AFC0F2-865D-50B5-6CF3-10BE72EF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2684173"/>
            <a:ext cx="8272462" cy="38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Authentication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A8DB-9CA8-F6FA-3EBF-101595E4277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626969" cy="94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Firebase Authentication makes it easy for developers to build secure authentication systems and enhances the sign-in and onboarding experience for users.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53F9DBB-B6A0-9A49-13EB-937C1395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656554"/>
            <a:ext cx="8315325" cy="40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0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024FE-1209-90AD-E0EF-DED529066C79}"/>
              </a:ext>
            </a:extLst>
          </p:cNvPr>
          <p:cNvSpPr txBox="1">
            <a:spLocks/>
          </p:cNvSpPr>
          <p:nvPr/>
        </p:nvSpPr>
        <p:spPr>
          <a:xfrm>
            <a:off x="838199" y="1502806"/>
            <a:ext cx="10515600" cy="790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Firebase allows us to store files like the software update to access them later and download it.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21DAB56-55BB-AF76-54D5-B3432EED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79" y="2414587"/>
            <a:ext cx="9908441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5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Firebase Pros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B24A8-2B93-A295-33D8-C8A09EF4EF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91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App Development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Monitoring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Extensive Documentation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Serverless Platform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Firestore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Integration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A logo for a firewall&#10;&#10;Description automatically generated">
            <a:extLst>
              <a:ext uri="{FF2B5EF4-FFF2-40B4-BE49-F238E27FC236}">
                <a16:creationId xmlns:a16="http://schemas.microsoft.com/office/drawing/2014/main" id="{8BAD5FD3-13AF-C238-1094-A8B27AAF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825625"/>
            <a:ext cx="6760906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7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ESP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EB5A-DC4D-A4B4-616C-B7FA72CCB8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ESP32 is a popular and versatile microcontroller, It is widely used on the Internet of Things (IoT) and embedded systems projects due to its powerful features and built-in connectivity options.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-up of a circuit board">
            <a:extLst>
              <a:ext uri="{FF2B5EF4-FFF2-40B4-BE49-F238E27FC236}">
                <a16:creationId xmlns:a16="http://schemas.microsoft.com/office/drawing/2014/main" id="{1777CB33-5DC9-3F1B-BCC9-A81AD53D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3276794"/>
            <a:ext cx="5733619" cy="32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Why ESP32?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6BA4-080D-3552-4364-503C2862F610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733619" cy="394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Wi-Fi and Bluetooth Connectivity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Peripherals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Power Consumption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OTA (Over-the-Air) Updates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Open-Source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Large Community and Support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Extensive Development Frameworks</a:t>
            </a:r>
            <a:endParaRPr kumimoji="0" lang="ar-EG" sz="2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-up of a circuit board">
            <a:extLst>
              <a:ext uri="{FF2B5EF4-FFF2-40B4-BE49-F238E27FC236}">
                <a16:creationId xmlns:a16="http://schemas.microsoft.com/office/drawing/2014/main" id="{547096FE-2F24-FE6A-C0A8-D01123906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8" y="1991518"/>
            <a:ext cx="5733619" cy="32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1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dirty="0">
                <a:latin typeface="+mn-lt"/>
              </a:rPr>
              <a:t>ESP with Firebase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071198-B29E-3F39-F944-35D65C68A4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ESP is used to store and read data from the database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3" descr="A diagram of a firebase project&#10;&#10;Description automatically generated">
            <a:extLst>
              <a:ext uri="{FF2B5EF4-FFF2-40B4-BE49-F238E27FC236}">
                <a16:creationId xmlns:a16="http://schemas.microsoft.com/office/drawing/2014/main" id="{B48D17FD-86CB-2606-0BE4-96CA1288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06" y="2998851"/>
            <a:ext cx="8577988" cy="28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7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/>
              <a:t>ESP Wi-Fi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135B-7974-087D-0AA5-6ECC4763A723}"/>
              </a:ext>
            </a:extLst>
          </p:cNvPr>
          <p:cNvSpPr txBox="1">
            <a:spLocks/>
          </p:cNvSpPr>
          <p:nvPr/>
        </p:nvSpPr>
        <p:spPr>
          <a:xfrm>
            <a:off x="1019694" y="2083286"/>
            <a:ext cx="10515600" cy="1089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ESP32 are readily available Wi-Fi modules with full TCP/IP stack and microcontroller capability.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057FEFB-8D87-5910-A818-470357FB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44" y="3685310"/>
            <a:ext cx="5570806" cy="23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2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1489667A-A687-93BF-A280-6F57F6522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ESP32 Wi-Fi networking functionality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DF8521-4F9A-B411-FD5B-EBE3FE1C8C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00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Station mode (aka STA mode or Wi-Fi client mode). ESP32 connects to an access point.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 mode (aka Soft-AP mode or Access Point mode). Stations connect to the ESP32.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Station/AP-coexistence mode (ESP32 is concurrently an access point and a station connected to another access point).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Various security modes for the above (WPA, WPA2, WPA3,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Scanning for access points (active &amp; passive scanning).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Promiscuous mode for monitoring of IEEE802.11 Wi-Fi packets.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58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5A936F5C-34BD-1E95-C446-26A78B03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D8C9883-BE6E-A395-6D3C-BEB6705F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119"/>
            <a:ext cx="7313355" cy="4113762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C5011DA-BFEC-EE39-194A-6F924AB5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29" y="1452813"/>
            <a:ext cx="10138971" cy="57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Protocol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Network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FB472-3198-5286-36EA-94BF94063A1B}"/>
              </a:ext>
            </a:extLst>
          </p:cNvPr>
          <p:cNvSpPr txBox="1"/>
          <p:nvPr/>
        </p:nvSpPr>
        <p:spPr>
          <a:xfrm>
            <a:off x="434715" y="1738859"/>
            <a:ext cx="56612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Area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AN (Controller Area Network) | Hack Projects">
            <a:extLst>
              <a:ext uri="{FF2B5EF4-FFF2-40B4-BE49-F238E27FC236}">
                <a16:creationId xmlns:a16="http://schemas.microsoft.com/office/drawing/2014/main" id="{132BD75A-9DE8-2C8F-AC3A-2E77072C6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5"/>
          <a:stretch/>
        </p:blipFill>
        <p:spPr bwMode="auto">
          <a:xfrm>
            <a:off x="1155898" y="2211640"/>
            <a:ext cx="4218918" cy="39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N (Controller Area Network) | Hack Projects">
            <a:extLst>
              <a:ext uri="{FF2B5EF4-FFF2-40B4-BE49-F238E27FC236}">
                <a16:creationId xmlns:a16="http://schemas.microsoft.com/office/drawing/2014/main" id="{60EA1A62-168A-D59F-1A65-3ECE65CB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1" r="-406"/>
          <a:stretch/>
        </p:blipFill>
        <p:spPr bwMode="auto">
          <a:xfrm>
            <a:off x="6817184" y="2211639"/>
            <a:ext cx="4218918" cy="39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B21B91-5F3B-7BBD-A265-C118F69F6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8467-F0D9-7501-D49A-06787B1A3929}"/>
              </a:ext>
            </a:extLst>
          </p:cNvPr>
          <p:cNvSpPr txBox="1"/>
          <p:nvPr/>
        </p:nvSpPr>
        <p:spPr>
          <a:xfrm>
            <a:off x="793168" y="3696204"/>
            <a:ext cx="546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based, not address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C9EEF-5BED-0BA1-E70F-8F0C05BD026D}"/>
              </a:ext>
            </a:extLst>
          </p:cNvPr>
          <p:cNvSpPr txBox="1"/>
          <p:nvPr/>
        </p:nvSpPr>
        <p:spPr>
          <a:xfrm>
            <a:off x="793168" y="1724808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D0AF8-EE59-0485-321C-E283E4FADEDB}"/>
              </a:ext>
            </a:extLst>
          </p:cNvPr>
          <p:cNvSpPr txBox="1"/>
          <p:nvPr/>
        </p:nvSpPr>
        <p:spPr>
          <a:xfrm>
            <a:off x="793168" y="4537974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Built-in Error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20C21-42E4-8494-4F7A-7F3B58D84F20}"/>
              </a:ext>
            </a:extLst>
          </p:cNvPr>
          <p:cNvSpPr txBox="1"/>
          <p:nvPr/>
        </p:nvSpPr>
        <p:spPr>
          <a:xfrm>
            <a:off x="793168" y="2339731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ED103-D340-A16A-E611-3A13DE7068DA}"/>
              </a:ext>
            </a:extLst>
          </p:cNvPr>
          <p:cNvSpPr txBox="1"/>
          <p:nvPr/>
        </p:nvSpPr>
        <p:spPr>
          <a:xfrm>
            <a:off x="793169" y="5379744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0EBF8-603B-68B0-9ADD-BC7C288D864A}"/>
              </a:ext>
            </a:extLst>
          </p:cNvPr>
          <p:cNvSpPr txBox="1"/>
          <p:nvPr/>
        </p:nvSpPr>
        <p:spPr>
          <a:xfrm>
            <a:off x="793167" y="3010429"/>
            <a:ext cx="7771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Multi-Master</a:t>
            </a:r>
          </a:p>
        </p:txBody>
      </p:sp>
    </p:spTree>
    <p:extLst>
      <p:ext uri="{BB962C8B-B14F-4D97-AF65-F5344CB8AC3E}">
        <p14:creationId xmlns:p14="http://schemas.microsoft.com/office/powerpoint/2010/main" val="251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428201-906A-35CC-80E5-E50D8B87A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F54E-E899-B169-94B7-9C59B6B8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3" t="43835" r="38182" b="22007"/>
          <a:stretch/>
        </p:blipFill>
        <p:spPr>
          <a:xfrm>
            <a:off x="2382982" y="1821872"/>
            <a:ext cx="7426036" cy="160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9A212-80F9-0F87-15D8-A31CC312CA66}"/>
              </a:ext>
            </a:extLst>
          </p:cNvPr>
          <p:cNvSpPr txBox="1"/>
          <p:nvPr/>
        </p:nvSpPr>
        <p:spPr>
          <a:xfrm>
            <a:off x="457200" y="1479077"/>
            <a:ext cx="256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93E64-1451-1D03-4606-47C79B4F59A7}"/>
              </a:ext>
            </a:extLst>
          </p:cNvPr>
          <p:cNvSpPr txBox="1"/>
          <p:nvPr/>
        </p:nvSpPr>
        <p:spPr>
          <a:xfrm>
            <a:off x="457200" y="3468718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Frame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40E38-FEBC-7DB0-1767-15F6074816BE}"/>
              </a:ext>
            </a:extLst>
          </p:cNvPr>
          <p:cNvSpPr txBox="1"/>
          <p:nvPr/>
        </p:nvSpPr>
        <p:spPr>
          <a:xfrm>
            <a:off x="457200" y="4317646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Frame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E1B74-6A89-3FAF-4CBE-C146E09702F1}"/>
              </a:ext>
            </a:extLst>
          </p:cNvPr>
          <p:cNvSpPr txBox="1"/>
          <p:nvPr/>
        </p:nvSpPr>
        <p:spPr>
          <a:xfrm>
            <a:off x="457200" y="5166574"/>
            <a:ext cx="6102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 Frame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21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5F615B-9DCF-18EE-C6AA-958B4F30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Interface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7B46B-62BB-BA4E-9AB7-809E3F6F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5" t="47070" r="31477" b="22815"/>
          <a:stretch/>
        </p:blipFill>
        <p:spPr>
          <a:xfrm>
            <a:off x="2486891" y="2189019"/>
            <a:ext cx="7218218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6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ABF44C-08D5-4B7A-FDE3-FD487AB19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Operation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4D459-2E65-A7AC-C415-D6FCA1375C9B}"/>
              </a:ext>
            </a:extLst>
          </p:cNvPr>
          <p:cNvSpPr txBox="1"/>
          <p:nvPr/>
        </p:nvSpPr>
        <p:spPr>
          <a:xfrm>
            <a:off x="900547" y="1759527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9B34F-881F-A4ED-2398-2690BA19C387}"/>
              </a:ext>
            </a:extLst>
          </p:cNvPr>
          <p:cNvSpPr txBox="1"/>
          <p:nvPr/>
        </p:nvSpPr>
        <p:spPr>
          <a:xfrm>
            <a:off x="900547" y="3401290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3E227-C97F-1A6C-B2C0-E114950B7FD9}"/>
              </a:ext>
            </a:extLst>
          </p:cNvPr>
          <p:cNvSpPr txBox="1"/>
          <p:nvPr/>
        </p:nvSpPr>
        <p:spPr>
          <a:xfrm>
            <a:off x="900547" y="5043054"/>
            <a:ext cx="375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Reception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930A786-CA26-47CB-022D-D8D1DA34B90A}"/>
              </a:ext>
            </a:extLst>
          </p:cNvPr>
          <p:cNvSpPr/>
          <p:nvPr/>
        </p:nvSpPr>
        <p:spPr>
          <a:xfrm>
            <a:off x="3870959" y="2995408"/>
            <a:ext cx="548640" cy="1309850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A0EA9-7024-2225-783A-D197E38AB230}"/>
              </a:ext>
            </a:extLst>
          </p:cNvPr>
          <p:cNvSpPr txBox="1"/>
          <p:nvPr/>
        </p:nvSpPr>
        <p:spPr>
          <a:xfrm>
            <a:off x="4655127" y="2795353"/>
            <a:ext cx="303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List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ABA3C-E8CC-FE41-7760-E1827E457CAD}"/>
              </a:ext>
            </a:extLst>
          </p:cNvPr>
          <p:cNvSpPr txBox="1"/>
          <p:nvPr/>
        </p:nvSpPr>
        <p:spPr>
          <a:xfrm>
            <a:off x="4655127" y="4020885"/>
            <a:ext cx="303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Mask Mode</a:t>
            </a:r>
          </a:p>
        </p:txBody>
      </p:sp>
    </p:spTree>
    <p:extLst>
      <p:ext uri="{BB962C8B-B14F-4D97-AF65-F5344CB8AC3E}">
        <p14:creationId xmlns:p14="http://schemas.microsoft.com/office/powerpoint/2010/main" val="3527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03337-0814-94C3-2095-E2F1CEEF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صورة 3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82A5AD97-756B-ABE3-B901-DC9A9893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47" y="499425"/>
            <a:ext cx="5712105" cy="58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3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Bootloader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E75F2E-27C2-6A5D-2B21-874E9BE2F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EA300-AB44-5AC8-A89D-F2983B9F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505" y="1606624"/>
            <a:ext cx="5782590" cy="4797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C3B9A-4F84-E7F6-B7FE-F10D65CD26F4}"/>
              </a:ext>
            </a:extLst>
          </p:cNvPr>
          <p:cNvSpPr txBox="1"/>
          <p:nvPr/>
        </p:nvSpPr>
        <p:spPr>
          <a:xfrm>
            <a:off x="196918" y="1410413"/>
            <a:ext cx="5317587" cy="277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Solving The Problem.</a:t>
            </a: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</a:rPr>
              <a:t>Bootloader.</a:t>
            </a:r>
          </a:p>
        </p:txBody>
      </p:sp>
    </p:spTree>
    <p:extLst>
      <p:ext uri="{BB962C8B-B14F-4D97-AF65-F5344CB8AC3E}">
        <p14:creationId xmlns:p14="http://schemas.microsoft.com/office/powerpoint/2010/main" val="15149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CA39D-6F4E-67B1-D93D-7B6CF8622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77A5E-C4FD-7C6B-0D25-E4E29A3A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21" y="2124079"/>
            <a:ext cx="4707988" cy="449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5B836-3C1E-EB8A-A207-CA69857A0141}"/>
              </a:ext>
            </a:extLst>
          </p:cNvPr>
          <p:cNvSpPr txBox="1"/>
          <p:nvPr/>
        </p:nvSpPr>
        <p:spPr>
          <a:xfrm>
            <a:off x="154744" y="1205926"/>
            <a:ext cx="8159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Memory Hierarchy </a:t>
            </a:r>
          </a:p>
        </p:txBody>
      </p:sp>
    </p:spTree>
    <p:extLst>
      <p:ext uri="{BB962C8B-B14F-4D97-AF65-F5344CB8AC3E}">
        <p14:creationId xmlns:p14="http://schemas.microsoft.com/office/powerpoint/2010/main" val="42022363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5A936F5C-34BD-1E95-C446-26A78B03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2" name="صورة 21" descr="صورة تحتوي على نص, لقطة شاشة, بطاقة العمل, الخط&#10;&#10;تم إنشاء الوصف تلقائياً">
            <a:extLst>
              <a:ext uri="{FF2B5EF4-FFF2-40B4-BE49-F238E27FC236}">
                <a16:creationId xmlns:a16="http://schemas.microsoft.com/office/drawing/2014/main" id="{6E4E69E1-4111-A396-AB16-BAF64906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" y="-31462"/>
            <a:ext cx="12192000" cy="6858000"/>
          </a:xfrm>
          <a:prstGeom prst="rect">
            <a:avLst/>
          </a:prstGeom>
        </p:spPr>
      </p:pic>
      <p:pic>
        <p:nvPicPr>
          <p:cNvPr id="32" name="صورة 31" descr="صورة تحتوي على نص, لقطة شاشة, بطاقة العمل, الخط&#10;&#10;تم إنشاء الوصف تلقائياً">
            <a:extLst>
              <a:ext uri="{FF2B5EF4-FFF2-40B4-BE49-F238E27FC236}">
                <a16:creationId xmlns:a16="http://schemas.microsoft.com/office/drawing/2014/main" id="{B99266F1-3A03-E8AF-ABED-C05C9059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" y="-31462"/>
            <a:ext cx="12192000" cy="6858000"/>
          </a:xfrm>
          <a:prstGeom prst="rect">
            <a:avLst/>
          </a:prstGeom>
        </p:spPr>
      </p:pic>
      <p:pic>
        <p:nvPicPr>
          <p:cNvPr id="33" name="صورة 32" descr="صورة تحتوي على نص, لقطة شاشة, بطاقة العمل, الخط&#10;&#10;تم إنشاء الوصف تلقائياً">
            <a:extLst>
              <a:ext uri="{FF2B5EF4-FFF2-40B4-BE49-F238E27FC236}">
                <a16:creationId xmlns:a16="http://schemas.microsoft.com/office/drawing/2014/main" id="{46DD7BF0-CEAD-FBBA-B002-5FB8A775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" y="-31462"/>
            <a:ext cx="12192000" cy="6858000"/>
          </a:xfrm>
          <a:prstGeom prst="rect">
            <a:avLst/>
          </a:prstGeom>
        </p:spPr>
      </p:pic>
      <p:pic>
        <p:nvPicPr>
          <p:cNvPr id="34" name="صورة 33" descr="صورة تحتوي على نص, لقطة شاشة, الخط, بطاقة العمل&#10;&#10;تم إنشاء الوصف تلقائياً">
            <a:extLst>
              <a:ext uri="{FF2B5EF4-FFF2-40B4-BE49-F238E27FC236}">
                <a16:creationId xmlns:a16="http://schemas.microsoft.com/office/drawing/2014/main" id="{F3ECA057-B96D-EE32-1B48-2B01A4205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7" y="31462"/>
            <a:ext cx="12192000" cy="6858000"/>
          </a:xfrm>
          <a:prstGeom prst="rect">
            <a:avLst/>
          </a:prstGeom>
        </p:spPr>
      </p:pic>
      <p:pic>
        <p:nvPicPr>
          <p:cNvPr id="35" name="صورة 34" descr="صورة تحتوي على نص, لقطة شاشة, الخط, تصميم الجرافيك&#10;&#10;تم إنشاء الوصف تلقائياً">
            <a:extLst>
              <a:ext uri="{FF2B5EF4-FFF2-40B4-BE49-F238E27FC236}">
                <a16:creationId xmlns:a16="http://schemas.microsoft.com/office/drawing/2014/main" id="{7AC3B582-F951-1509-9106-45FBDEDAB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462"/>
            <a:ext cx="12192000" cy="6858000"/>
          </a:xfrm>
          <a:prstGeom prst="rect">
            <a:avLst/>
          </a:prstGeom>
        </p:spPr>
      </p:pic>
      <p:pic>
        <p:nvPicPr>
          <p:cNvPr id="36" name="صورة 35" descr="صورة تحتوي على نص, لقطة شاشة, الخط, بطاقة العمل&#10;&#10;تم إنشاء الوصف تلقائياً">
            <a:extLst>
              <a:ext uri="{FF2B5EF4-FFF2-40B4-BE49-F238E27FC236}">
                <a16:creationId xmlns:a16="http://schemas.microsoft.com/office/drawing/2014/main" id="{C8A1E307-0003-83F0-BA15-EC1AF9657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417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Scenarios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47EBB-2AB0-9B8F-8C66-E9A94F51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34" y="1684644"/>
            <a:ext cx="4065565" cy="48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702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287EA-2683-A901-9365-3798C528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1448F-F590-FBA5-2FC2-8AC21073126D}"/>
              </a:ext>
            </a:extLst>
          </p:cNvPr>
          <p:cNvSpPr txBox="1"/>
          <p:nvPr/>
        </p:nvSpPr>
        <p:spPr>
          <a:xfrm>
            <a:off x="281353" y="1466698"/>
            <a:ext cx="479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CRC Check</a:t>
            </a:r>
          </a:p>
        </p:txBody>
      </p:sp>
      <p:pic>
        <p:nvPicPr>
          <p:cNvPr id="7" name="صورة 6" descr="صورة تحتوي على نص, لقطة شاشة, خط, الخط&#10;&#10;تم إنشاء الوصف تلقائياً">
            <a:extLst>
              <a:ext uri="{FF2B5EF4-FFF2-40B4-BE49-F238E27FC236}">
                <a16:creationId xmlns:a16="http://schemas.microsoft.com/office/drawing/2014/main" id="{0F21145C-DBC9-5A40-1F55-3C32B6FF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29" y="2645622"/>
            <a:ext cx="8899341" cy="29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7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5331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Update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28FF-3F77-4CC3-8442-885F9B88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4" y="2218567"/>
            <a:ext cx="7244862" cy="4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6E83-E045-1C8A-FC69-E1416FF0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Bootloader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97918-2817-E6E5-F641-5C94C634D901}"/>
              </a:ext>
            </a:extLst>
          </p:cNvPr>
          <p:cNvSpPr txBox="1"/>
          <p:nvPr/>
        </p:nvSpPr>
        <p:spPr>
          <a:xfrm>
            <a:off x="126609" y="1299924"/>
            <a:ext cx="5190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Data Corruption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44743-34EC-4180-B9EC-B83735A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4" y="2218567"/>
            <a:ext cx="7244862" cy="4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4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48b1ab4aa_0_1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734" name="Google Shape;734;gf48b1ab4aa_0_14"/>
          <p:cNvSpPr txBox="1"/>
          <p:nvPr/>
        </p:nvSpPr>
        <p:spPr>
          <a:xfrm>
            <a:off x="910200" y="1569846"/>
            <a:ext cx="664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Functions of Main ECU</a:t>
            </a:r>
            <a:endParaRPr dirty="0"/>
          </a:p>
        </p:txBody>
      </p:sp>
      <p:sp>
        <p:nvSpPr>
          <p:cNvPr id="735" name="Google Shape;735;gf48b1ab4aa_0_14"/>
          <p:cNvSpPr txBox="1"/>
          <p:nvPr/>
        </p:nvSpPr>
        <p:spPr>
          <a:xfrm>
            <a:off x="1925053" y="4349354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f48b1ab4aa_0_14"/>
          <p:cNvSpPr txBox="1"/>
          <p:nvPr/>
        </p:nvSpPr>
        <p:spPr>
          <a:xfrm>
            <a:off x="1925053" y="4812508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gf48b1ab4aa_0_14" descr="Split Arrow Images | Free Vectors, Stock Photos &amp; PS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828408" y="2371089"/>
            <a:ext cx="869007" cy="7086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38" name="Google Shape;738;gf48b1ab4aa_0_14"/>
          <p:cNvSpPr/>
          <p:nvPr/>
        </p:nvSpPr>
        <p:spPr>
          <a:xfrm>
            <a:off x="6712511" y="2413337"/>
            <a:ext cx="1179000" cy="1179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f48b1ab4aa_0_14"/>
          <p:cNvSpPr/>
          <p:nvPr/>
        </p:nvSpPr>
        <p:spPr>
          <a:xfrm>
            <a:off x="2867488" y="2345513"/>
            <a:ext cx="1179000" cy="1179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f48b1ab4aa_0_14"/>
          <p:cNvSpPr txBox="1"/>
          <p:nvPr/>
        </p:nvSpPr>
        <p:spPr>
          <a:xfrm>
            <a:off x="2380764" y="2413337"/>
            <a:ext cx="21099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+mj-lt"/>
                <a:ea typeface="Baumans"/>
                <a:cs typeface="Baumans"/>
                <a:sym typeface="Baumans"/>
              </a:rPr>
              <a:t>Telematics Unit</a:t>
            </a:r>
            <a:endParaRPr dirty="0">
              <a:latin typeface="+mj-lt"/>
            </a:endParaRPr>
          </a:p>
        </p:txBody>
      </p:sp>
      <p:sp>
        <p:nvSpPr>
          <p:cNvPr id="741" name="Google Shape;741;gf48b1ab4aa_0_14"/>
          <p:cNvSpPr txBox="1"/>
          <p:nvPr/>
        </p:nvSpPr>
        <p:spPr>
          <a:xfrm>
            <a:off x="6305592" y="2485086"/>
            <a:ext cx="19929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accent3"/>
                </a:solidFill>
                <a:latin typeface="+mj-lt"/>
                <a:ea typeface="Baumans"/>
                <a:cs typeface="Baumans"/>
                <a:sym typeface="Baumans"/>
              </a:rPr>
              <a:t>Gateway Unit </a:t>
            </a:r>
            <a:endParaRPr dirty="0">
              <a:latin typeface="+mj-lt"/>
            </a:endParaRPr>
          </a:p>
        </p:txBody>
      </p:sp>
      <p:sp>
        <p:nvSpPr>
          <p:cNvPr id="743" name="Google Shape;743;gf48b1ab4aa_0_14"/>
          <p:cNvSpPr txBox="1"/>
          <p:nvPr/>
        </p:nvSpPr>
        <p:spPr>
          <a:xfrm>
            <a:off x="1740688" y="3496961"/>
            <a:ext cx="34326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Receive Update Request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Check for Update Version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Download Update File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Decryption of File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Send Update File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latin typeface="+mj-lt"/>
            </a:endParaRPr>
          </a:p>
        </p:txBody>
      </p:sp>
      <p:sp>
        <p:nvSpPr>
          <p:cNvPr id="747" name="Google Shape;747;gf48b1ab4aa_0_14"/>
          <p:cNvSpPr txBox="1"/>
          <p:nvPr/>
        </p:nvSpPr>
        <p:spPr>
          <a:xfrm>
            <a:off x="5832639" y="3515634"/>
            <a:ext cx="45516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of communication traffic between multiple ECUs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downloaded file to APP ECU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 diagnostics data</a:t>
            </a:r>
            <a:endParaRPr lang="en-US" sz="20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750" name="Google Shape;750;gf48b1ab4aa_0_14" descr="Google Cloud Functions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031" y="1718763"/>
            <a:ext cx="496866" cy="44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0"/>
      <p:bldP spid="738" grpId="0" animBg="1"/>
      <p:bldP spid="739" grpId="0" animBg="1"/>
      <p:bldP spid="740" grpId="0" animBg="1"/>
      <p:bldP spid="74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8b1ab4aa_0_35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pic>
        <p:nvPicPr>
          <p:cNvPr id="756" name="Google Shape;756;gf48b1ab4aa_0_35" descr="ESP32 ESP32S ESP 32S ESP 32 CP2102 اللاسلكية WiFi بلوتوث مجلس التنمية  مايكرو USB ثنائي النواة مرشح السلطة مكبر للصوت وحدة|Replacement Parts &amp;  Accessories| - AliExpress"/>
          <p:cNvPicPr preferRelativeResize="0"/>
          <p:nvPr/>
        </p:nvPicPr>
        <p:blipFill rotWithShape="1">
          <a:blip r:embed="rId3">
            <a:alphaModFix/>
          </a:blip>
          <a:srcRect t="5015" b="15632"/>
          <a:stretch/>
        </p:blipFill>
        <p:spPr>
          <a:xfrm>
            <a:off x="323529" y="2131122"/>
            <a:ext cx="3527709" cy="30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f48b1ab4aa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1117" y="2385414"/>
            <a:ext cx="5235017" cy="350338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f48b1ab4aa_0_35"/>
          <p:cNvSpPr txBox="1"/>
          <p:nvPr/>
        </p:nvSpPr>
        <p:spPr>
          <a:xfrm>
            <a:off x="741388" y="1306204"/>
            <a:ext cx="73698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 of Main ECU</a:t>
            </a:r>
            <a:endParaRPr dirty="0"/>
          </a:p>
        </p:txBody>
      </p:sp>
      <p:pic>
        <p:nvPicPr>
          <p:cNvPr id="759" name="Google Shape;759;gf48b1ab4aa_0_35" descr="Technology icon PNG and SVG Vector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9" y="1431443"/>
            <a:ext cx="397578" cy="39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صورة 2" descr="صورة تحتوي على نص, الكمبيوتر اللوحي, جهاز اتصالات محمول, أداة ذكية&#10;&#10;تم إنشاء الوصف تلقائياً">
            <a:extLst>
              <a:ext uri="{FF2B5EF4-FFF2-40B4-BE49-F238E27FC236}">
                <a16:creationId xmlns:a16="http://schemas.microsoft.com/office/drawing/2014/main" id="{05B3AFDD-9DBB-D2AF-2EC1-88AC84431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952" y="3044415"/>
            <a:ext cx="2558998" cy="2185384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9EA1B02A-80F1-A7A5-E8A1-399EED9B808F}"/>
              </a:ext>
            </a:extLst>
          </p:cNvPr>
          <p:cNvSpPr txBox="1"/>
          <p:nvPr/>
        </p:nvSpPr>
        <p:spPr>
          <a:xfrm>
            <a:off x="4041117" y="1952494"/>
            <a:ext cx="2983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STM32 BLUE PILL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C53460C6-DD0D-D3C3-37B1-65338DC60C7D}"/>
              </a:ext>
            </a:extLst>
          </p:cNvPr>
          <p:cNvSpPr txBox="1"/>
          <p:nvPr/>
        </p:nvSpPr>
        <p:spPr>
          <a:xfrm>
            <a:off x="9167637" y="1952494"/>
            <a:ext cx="2983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TFT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diplay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48b1ab4aa_0_53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ECU</a:t>
            </a:r>
            <a:endParaRPr/>
          </a:p>
        </p:txBody>
      </p:sp>
      <p:sp>
        <p:nvSpPr>
          <p:cNvPr id="776" name="Google Shape;776;gf48b1ab4aa_0_53"/>
          <p:cNvSpPr txBox="1"/>
          <p:nvPr/>
        </p:nvSpPr>
        <p:spPr>
          <a:xfrm>
            <a:off x="675713" y="1213317"/>
            <a:ext cx="1082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Downloading Update File</a:t>
            </a:r>
            <a:endParaRPr dirty="0"/>
          </a:p>
        </p:txBody>
      </p:sp>
      <p:sp>
        <p:nvSpPr>
          <p:cNvPr id="777" name="Google Shape;777;gf48b1ab4aa_0_53"/>
          <p:cNvSpPr txBox="1"/>
          <p:nvPr/>
        </p:nvSpPr>
        <p:spPr>
          <a:xfrm>
            <a:off x="1925053" y="4349354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f48b1ab4aa_0_53"/>
          <p:cNvSpPr txBox="1"/>
          <p:nvPr/>
        </p:nvSpPr>
        <p:spPr>
          <a:xfrm>
            <a:off x="1925053" y="4812508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gf48b1ab4aa_0_5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14" y="1357734"/>
            <a:ext cx="370349" cy="37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gf48b1ab4aa_0_53"/>
          <p:cNvGrpSpPr/>
          <p:nvPr/>
        </p:nvGrpSpPr>
        <p:grpSpPr>
          <a:xfrm>
            <a:off x="4223794" y="2184776"/>
            <a:ext cx="3744415" cy="3744416"/>
            <a:chOff x="2699793" y="1988840"/>
            <a:chExt cx="3744415" cy="3744416"/>
          </a:xfrm>
        </p:grpSpPr>
        <p:sp>
          <p:nvSpPr>
            <p:cNvPr id="781" name="Google Shape;781;gf48b1ab4aa_0_53"/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 extrusionOk="0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f48b1ab4aa_0_53"/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 extrusionOk="0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f48b1ab4aa_0_53"/>
            <p:cNvSpPr/>
            <p:nvPr/>
          </p:nvSpPr>
          <p:spPr>
            <a:xfrm rot="-54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 extrusionOk="0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f48b1ab4aa_0_53"/>
            <p:cNvSpPr/>
            <p:nvPr/>
          </p:nvSpPr>
          <p:spPr>
            <a:xfrm>
              <a:off x="3771050" y="3068111"/>
              <a:ext cx="1584000" cy="1584300"/>
            </a:xfrm>
            <a:prstGeom prst="roundRect">
              <a:avLst>
                <a:gd name="adj" fmla="val 30355"/>
              </a:avLst>
            </a:prstGeom>
            <a:solidFill>
              <a:srgbClr val="0000DE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f48b1ab4aa_0_53"/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 extrusionOk="0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gf48b1ab4aa_0_53"/>
          <p:cNvGrpSpPr/>
          <p:nvPr/>
        </p:nvGrpSpPr>
        <p:grpSpPr>
          <a:xfrm>
            <a:off x="8033232" y="2158957"/>
            <a:ext cx="3332302" cy="2298374"/>
            <a:chOff x="2077867" y="4177359"/>
            <a:chExt cx="4500070" cy="2298374"/>
          </a:xfrm>
        </p:grpSpPr>
        <p:sp>
          <p:nvSpPr>
            <p:cNvPr id="787" name="Google Shape;787;gf48b1ab4aa_0_53"/>
            <p:cNvSpPr txBox="1"/>
            <p:nvPr/>
          </p:nvSpPr>
          <p:spPr>
            <a:xfrm>
              <a:off x="2077867" y="4844558"/>
              <a:ext cx="4428300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Check version of update file from server RTDB and download file from the database and save it to SPIFFS. 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88" name="Google Shape;788;gf48b1ab4aa_0_53"/>
            <p:cNvSpPr txBox="1"/>
            <p:nvPr/>
          </p:nvSpPr>
          <p:spPr>
            <a:xfrm>
              <a:off x="2085136" y="4177359"/>
              <a:ext cx="449280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Check Update Version / Download Update File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gf48b1ab4aa_0_53"/>
          <p:cNvGrpSpPr/>
          <p:nvPr/>
        </p:nvGrpSpPr>
        <p:grpSpPr>
          <a:xfrm>
            <a:off x="7961696" y="4894386"/>
            <a:ext cx="3326918" cy="1669141"/>
            <a:chOff x="2026579" y="4294438"/>
            <a:chExt cx="4492800" cy="1669141"/>
          </a:xfrm>
        </p:grpSpPr>
        <p:sp>
          <p:nvSpPr>
            <p:cNvPr id="790" name="Google Shape;790;gf48b1ab4aa_0_53"/>
            <p:cNvSpPr txBox="1"/>
            <p:nvPr/>
          </p:nvSpPr>
          <p:spPr>
            <a:xfrm>
              <a:off x="2073208" y="4640180"/>
              <a:ext cx="44283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Read file line by line then decode it using Base64 and decrypt each line using AES method.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1" name="Google Shape;791;gf48b1ab4aa_0_53"/>
            <p:cNvSpPr txBox="1"/>
            <p:nvPr/>
          </p:nvSpPr>
          <p:spPr>
            <a:xfrm>
              <a:off x="2026579" y="4294438"/>
              <a:ext cx="4492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Decryption of Update File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gf48b1ab4aa_0_53"/>
          <p:cNvGrpSpPr/>
          <p:nvPr/>
        </p:nvGrpSpPr>
        <p:grpSpPr>
          <a:xfrm>
            <a:off x="976677" y="2034531"/>
            <a:ext cx="3328266" cy="2288528"/>
            <a:chOff x="2066139" y="4185596"/>
            <a:chExt cx="4492800" cy="2288528"/>
          </a:xfrm>
        </p:grpSpPr>
        <p:sp>
          <p:nvSpPr>
            <p:cNvPr id="793" name="Google Shape;793;gf48b1ab4aa_0_53"/>
            <p:cNvSpPr txBox="1"/>
            <p:nvPr/>
          </p:nvSpPr>
          <p:spPr>
            <a:xfrm>
              <a:off x="2098432" y="4842949"/>
              <a:ext cx="4428299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Providing API key and server authentication credentials to connect to server and allow access to fetch data.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4" name="Google Shape;794;gf48b1ab4aa_0_53"/>
            <p:cNvSpPr txBox="1"/>
            <p:nvPr/>
          </p:nvSpPr>
          <p:spPr>
            <a:xfrm>
              <a:off x="2066139" y="4185596"/>
              <a:ext cx="44928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Server Authentication / Connection with Server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f48b1ab4aa_0_53"/>
          <p:cNvGrpSpPr/>
          <p:nvPr/>
        </p:nvGrpSpPr>
        <p:grpSpPr>
          <a:xfrm>
            <a:off x="1089436" y="4490777"/>
            <a:ext cx="3328266" cy="2257934"/>
            <a:chOff x="2066140" y="3932113"/>
            <a:chExt cx="4492800" cy="2257934"/>
          </a:xfrm>
        </p:grpSpPr>
        <p:sp>
          <p:nvSpPr>
            <p:cNvPr id="796" name="Google Shape;796;gf48b1ab4aa_0_53"/>
            <p:cNvSpPr txBox="1"/>
            <p:nvPr/>
          </p:nvSpPr>
          <p:spPr>
            <a:xfrm>
              <a:off x="2098432" y="4558872"/>
              <a:ext cx="4428299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We use UART communication protocol to send data after receiving an acknowledgment to send the frame required.</a:t>
              </a:r>
              <a:endParaRPr sz="1800" dirty="0">
                <a:solidFill>
                  <a:schemeClr val="tx1"/>
                </a:solidFill>
              </a:endParaRPr>
            </a:p>
          </p:txBody>
        </p:sp>
        <p:sp>
          <p:nvSpPr>
            <p:cNvPr id="797" name="Google Shape;797;gf48b1ab4aa_0_53"/>
            <p:cNvSpPr txBox="1"/>
            <p:nvPr/>
          </p:nvSpPr>
          <p:spPr>
            <a:xfrm>
              <a:off x="2066140" y="3932113"/>
              <a:ext cx="44928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Send file to Gateway using UART</a:t>
              </a:r>
              <a:endParaRPr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8" name="Google Shape;798;gf48b1ab4aa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307" y="3178831"/>
            <a:ext cx="1607740" cy="16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f48b1ab4aa_0_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2709" y="2512019"/>
            <a:ext cx="946298" cy="9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f48b1ab4aa_0_53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3082" y="2551830"/>
            <a:ext cx="732194" cy="73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f48b1ab4aa_0_5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6066" y="4785717"/>
            <a:ext cx="925900" cy="73318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802" name="Google Shape;802;gf48b1ab4aa_0_53"/>
          <p:cNvSpPr/>
          <p:nvPr/>
        </p:nvSpPr>
        <p:spPr>
          <a:xfrm>
            <a:off x="4467101" y="4871787"/>
            <a:ext cx="977453" cy="579380"/>
          </a:xfrm>
          <a:custGeom>
            <a:avLst/>
            <a:gdLst/>
            <a:ahLst/>
            <a:cxnLst/>
            <a:rect l="l" t="t" r="r" b="b"/>
            <a:pathLst>
              <a:path w="2355308" h="1931266" extrusionOk="0">
                <a:moveTo>
                  <a:pt x="1426845" y="407149"/>
                </a:moveTo>
                <a:lnTo>
                  <a:pt x="744095" y="800908"/>
                </a:lnTo>
                <a:lnTo>
                  <a:pt x="961366" y="926911"/>
                </a:lnTo>
                <a:lnTo>
                  <a:pt x="1644116" y="533011"/>
                </a:lnTo>
                <a:close/>
                <a:moveTo>
                  <a:pt x="1786722" y="0"/>
                </a:moveTo>
                <a:lnTo>
                  <a:pt x="2343934" y="322786"/>
                </a:lnTo>
                <a:lnTo>
                  <a:pt x="2355307" y="316224"/>
                </a:lnTo>
                <a:lnTo>
                  <a:pt x="2355307" y="329375"/>
                </a:lnTo>
                <a:lnTo>
                  <a:pt x="2355308" y="329375"/>
                </a:lnTo>
                <a:lnTo>
                  <a:pt x="2355307" y="329376"/>
                </a:lnTo>
                <a:lnTo>
                  <a:pt x="2355307" y="535194"/>
                </a:lnTo>
                <a:lnTo>
                  <a:pt x="2277975" y="579682"/>
                </a:lnTo>
                <a:lnTo>
                  <a:pt x="2277472" y="663447"/>
                </a:lnTo>
                <a:lnTo>
                  <a:pt x="2241591" y="687737"/>
                </a:lnTo>
                <a:lnTo>
                  <a:pt x="2240671" y="1032569"/>
                </a:lnTo>
                <a:lnTo>
                  <a:pt x="2205525" y="1052993"/>
                </a:lnTo>
                <a:lnTo>
                  <a:pt x="2203317" y="707241"/>
                </a:lnTo>
                <a:lnTo>
                  <a:pt x="2165595" y="724355"/>
                </a:lnTo>
                <a:lnTo>
                  <a:pt x="2165400" y="644444"/>
                </a:lnTo>
                <a:lnTo>
                  <a:pt x="2087947" y="689001"/>
                </a:lnTo>
                <a:lnTo>
                  <a:pt x="2087392" y="773300"/>
                </a:lnTo>
                <a:lnTo>
                  <a:pt x="2051510" y="797590"/>
                </a:lnTo>
                <a:lnTo>
                  <a:pt x="2050590" y="1142421"/>
                </a:lnTo>
                <a:lnTo>
                  <a:pt x="2015445" y="1162663"/>
                </a:lnTo>
                <a:lnTo>
                  <a:pt x="2013237" y="817094"/>
                </a:lnTo>
                <a:lnTo>
                  <a:pt x="1975513" y="834207"/>
                </a:lnTo>
                <a:lnTo>
                  <a:pt x="1975318" y="753795"/>
                </a:lnTo>
                <a:lnTo>
                  <a:pt x="1898004" y="798273"/>
                </a:lnTo>
                <a:lnTo>
                  <a:pt x="1897496" y="883152"/>
                </a:lnTo>
                <a:lnTo>
                  <a:pt x="1861430" y="907442"/>
                </a:lnTo>
                <a:lnTo>
                  <a:pt x="1860510" y="1252090"/>
                </a:lnTo>
                <a:lnTo>
                  <a:pt x="1825549" y="1272515"/>
                </a:lnTo>
                <a:lnTo>
                  <a:pt x="1823157" y="926948"/>
                </a:lnTo>
                <a:lnTo>
                  <a:pt x="1785434" y="944060"/>
                </a:lnTo>
                <a:lnTo>
                  <a:pt x="1785237" y="863146"/>
                </a:lnTo>
                <a:lnTo>
                  <a:pt x="1707926" y="907622"/>
                </a:lnTo>
                <a:lnTo>
                  <a:pt x="1707415" y="992823"/>
                </a:lnTo>
                <a:lnTo>
                  <a:pt x="1671533" y="1017111"/>
                </a:lnTo>
                <a:lnTo>
                  <a:pt x="1670429" y="1361944"/>
                </a:lnTo>
                <a:lnTo>
                  <a:pt x="1635467" y="1382368"/>
                </a:lnTo>
                <a:lnTo>
                  <a:pt x="1633076" y="1036801"/>
                </a:lnTo>
                <a:lnTo>
                  <a:pt x="1595354" y="1053729"/>
                </a:lnTo>
                <a:lnTo>
                  <a:pt x="1595205" y="972469"/>
                </a:lnTo>
                <a:lnTo>
                  <a:pt x="1517847" y="1016971"/>
                </a:lnTo>
                <a:lnTo>
                  <a:pt x="1517333" y="1102675"/>
                </a:lnTo>
                <a:lnTo>
                  <a:pt x="1481452" y="1126964"/>
                </a:lnTo>
                <a:lnTo>
                  <a:pt x="1480348" y="1471796"/>
                </a:lnTo>
                <a:lnTo>
                  <a:pt x="1445386" y="1492037"/>
                </a:lnTo>
                <a:lnTo>
                  <a:pt x="1443178" y="1146469"/>
                </a:lnTo>
                <a:lnTo>
                  <a:pt x="1405272" y="1163582"/>
                </a:lnTo>
                <a:lnTo>
                  <a:pt x="1405123" y="1081819"/>
                </a:lnTo>
                <a:lnTo>
                  <a:pt x="1327770" y="1126319"/>
                </a:lnTo>
                <a:lnTo>
                  <a:pt x="1327253" y="1212529"/>
                </a:lnTo>
                <a:lnTo>
                  <a:pt x="1291371" y="1236817"/>
                </a:lnTo>
                <a:lnTo>
                  <a:pt x="1290451" y="1581465"/>
                </a:lnTo>
                <a:lnTo>
                  <a:pt x="1255306" y="1601891"/>
                </a:lnTo>
                <a:lnTo>
                  <a:pt x="1253097" y="1256323"/>
                </a:lnTo>
                <a:lnTo>
                  <a:pt x="1215375" y="1273435"/>
                </a:lnTo>
                <a:lnTo>
                  <a:pt x="1215175" y="1191094"/>
                </a:lnTo>
                <a:lnTo>
                  <a:pt x="1137744" y="1235638"/>
                </a:lnTo>
                <a:lnTo>
                  <a:pt x="1137173" y="1322199"/>
                </a:lnTo>
                <a:lnTo>
                  <a:pt x="1101291" y="1346487"/>
                </a:lnTo>
                <a:lnTo>
                  <a:pt x="1100370" y="1691318"/>
                </a:lnTo>
                <a:lnTo>
                  <a:pt x="1065226" y="1711744"/>
                </a:lnTo>
                <a:lnTo>
                  <a:pt x="1063018" y="1366176"/>
                </a:lnTo>
                <a:lnTo>
                  <a:pt x="1025295" y="1383288"/>
                </a:lnTo>
                <a:lnTo>
                  <a:pt x="1025094" y="1300444"/>
                </a:lnTo>
                <a:lnTo>
                  <a:pt x="947798" y="1344910"/>
                </a:lnTo>
                <a:lnTo>
                  <a:pt x="947275" y="1432051"/>
                </a:lnTo>
                <a:lnTo>
                  <a:pt x="911394" y="1456340"/>
                </a:lnTo>
                <a:lnTo>
                  <a:pt x="910289" y="1801172"/>
                </a:lnTo>
                <a:lnTo>
                  <a:pt x="875328" y="1821413"/>
                </a:lnTo>
                <a:lnTo>
                  <a:pt x="872936" y="1475845"/>
                </a:lnTo>
                <a:lnTo>
                  <a:pt x="835213" y="1492958"/>
                </a:lnTo>
                <a:lnTo>
                  <a:pt x="835011" y="1409795"/>
                </a:lnTo>
                <a:lnTo>
                  <a:pt x="757721" y="1454260"/>
                </a:lnTo>
                <a:lnTo>
                  <a:pt x="757195" y="1541904"/>
                </a:lnTo>
                <a:lnTo>
                  <a:pt x="721314" y="1566193"/>
                </a:lnTo>
                <a:lnTo>
                  <a:pt x="720210" y="1911025"/>
                </a:lnTo>
                <a:lnTo>
                  <a:pt x="685249" y="1931266"/>
                </a:lnTo>
                <a:lnTo>
                  <a:pt x="682856" y="1585698"/>
                </a:lnTo>
                <a:lnTo>
                  <a:pt x="645134" y="1602811"/>
                </a:lnTo>
                <a:lnTo>
                  <a:pt x="644981" y="1519116"/>
                </a:lnTo>
                <a:lnTo>
                  <a:pt x="568586" y="1563066"/>
                </a:lnTo>
                <a:lnTo>
                  <a:pt x="568586" y="1563064"/>
                </a:lnTo>
                <a:lnTo>
                  <a:pt x="373214" y="1450773"/>
                </a:lnTo>
                <a:lnTo>
                  <a:pt x="373169" y="1467467"/>
                </a:lnTo>
                <a:lnTo>
                  <a:pt x="338023" y="1487893"/>
                </a:lnTo>
                <a:lnTo>
                  <a:pt x="337656" y="1430335"/>
                </a:lnTo>
                <a:lnTo>
                  <a:pt x="183717" y="1341859"/>
                </a:lnTo>
                <a:lnTo>
                  <a:pt x="183088" y="1577321"/>
                </a:lnTo>
                <a:lnTo>
                  <a:pt x="147944" y="1597746"/>
                </a:lnTo>
                <a:lnTo>
                  <a:pt x="146171" y="1320278"/>
                </a:lnTo>
                <a:lnTo>
                  <a:pt x="0" y="1236266"/>
                </a:lnTo>
                <a:lnTo>
                  <a:pt x="0" y="1030448"/>
                </a:lnTo>
                <a:lnTo>
                  <a:pt x="0" y="1017296"/>
                </a:lnTo>
                <a:lnTo>
                  <a:pt x="11370" y="1023890"/>
                </a:lnTo>
                <a:lnTo>
                  <a:pt x="107280" y="968577"/>
                </a:lnTo>
                <a:lnTo>
                  <a:pt x="107277" y="967332"/>
                </a:lnTo>
                <a:lnTo>
                  <a:pt x="221914" y="901273"/>
                </a:lnTo>
                <a:lnTo>
                  <a:pt x="221907" y="902469"/>
                </a:lnTo>
                <a:lnTo>
                  <a:pt x="297361" y="858953"/>
                </a:lnTo>
                <a:lnTo>
                  <a:pt x="297357" y="857479"/>
                </a:lnTo>
                <a:lnTo>
                  <a:pt x="411811" y="791420"/>
                </a:lnTo>
                <a:lnTo>
                  <a:pt x="411801" y="7929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/>
      <p:bldP spid="80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0D69071-1F79-8DB4-FEEF-32F14062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23" y="2203662"/>
            <a:ext cx="5483082" cy="4178284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6858543-669A-0D7B-9420-8C1D59F0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2" y="2339311"/>
            <a:ext cx="5549438" cy="3747672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5AC60310-C15F-84E3-DAA5-9DE7F6C05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2" y="1384512"/>
            <a:ext cx="47339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60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5A936F5C-34BD-1E95-C446-26A78B03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BBAAF089-79EB-C354-E8C0-20C05EC2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55" y="1402803"/>
            <a:ext cx="8974318" cy="5048054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3F899090-EC3C-4366-A051-F2CCBE8B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3" name="صورة 2" descr="صورة تحتوي على نص, عجلة, سيارة طرق وعرة, مركبة&#10;&#10;تم إنشاء الوصف تلقائياً">
            <a:extLst>
              <a:ext uri="{FF2B5EF4-FFF2-40B4-BE49-F238E27FC236}">
                <a16:creationId xmlns:a16="http://schemas.microsoft.com/office/drawing/2014/main" id="{12094204-467E-D0D4-8CD7-14777EC9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62" y="1380369"/>
            <a:ext cx="8602592" cy="51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8654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3" name="صورة 2" descr="صورة تحتوي على لقطة شاشة, نص, الخط, شعار&#10;&#10;تم إنشاء الوصف تلقائياً">
            <a:extLst>
              <a:ext uri="{FF2B5EF4-FFF2-40B4-BE49-F238E27FC236}">
                <a16:creationId xmlns:a16="http://schemas.microsoft.com/office/drawing/2014/main" id="{F135C0AC-9468-5415-56B8-D7AB82C1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50" y="1467989"/>
            <a:ext cx="8553899" cy="51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076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3" name="صورة 2" descr="صورة تحتوي على جهاز, أداة قياس, نص, عيار&#10;&#10;تم إنشاء الوصف تلقائياً">
            <a:extLst>
              <a:ext uri="{FF2B5EF4-FFF2-40B4-BE49-F238E27FC236}">
                <a16:creationId xmlns:a16="http://schemas.microsoft.com/office/drawing/2014/main" id="{5221FC7B-0D48-309B-0A00-E48D1A07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58" y="1480535"/>
            <a:ext cx="8484683" cy="5106052"/>
          </a:xfrm>
          <a:prstGeom prst="rect">
            <a:avLst/>
          </a:prstGeom>
        </p:spPr>
      </p:pic>
      <p:pic>
        <p:nvPicPr>
          <p:cNvPr id="5" name="صورة 4" descr="صورة تحتوي على جهاز, أداة قياس, نص, مقياس الدوران&#10;&#10;تم إنشاء الوصف تلقائياً">
            <a:extLst>
              <a:ext uri="{FF2B5EF4-FFF2-40B4-BE49-F238E27FC236}">
                <a16:creationId xmlns:a16="http://schemas.microsoft.com/office/drawing/2014/main" id="{B22B8068-7978-2283-9D57-8DCA7181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785" y="1487334"/>
            <a:ext cx="8484684" cy="50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5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6" name="صورة 5" descr="صورة تحتوي على نص, لقطة شاشة, الخط, رقم&#10;&#10;تم إنشاء الوصف تلقائياً">
            <a:extLst>
              <a:ext uri="{FF2B5EF4-FFF2-40B4-BE49-F238E27FC236}">
                <a16:creationId xmlns:a16="http://schemas.microsoft.com/office/drawing/2014/main" id="{38439ED3-0B82-3FF4-B92B-2DAA68F3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51" y="1467989"/>
            <a:ext cx="8482478" cy="50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85797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Touch Screen</a:t>
            </a:r>
            <a:endParaRPr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0157840-1F03-41C0-2DA1-6E40A16B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89" y="1556380"/>
            <a:ext cx="8379675" cy="50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1753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7"/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STM32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ECUs</a:t>
            </a:r>
            <a:endParaRPr dirty="0"/>
          </a:p>
        </p:txBody>
      </p:sp>
      <p:pic>
        <p:nvPicPr>
          <p:cNvPr id="4" name="صورة 3" descr="صورة تحتوي على التلون, فن, التصميم&#10;&#10;تم إنشاء الوصف تلقائياً">
            <a:extLst>
              <a:ext uri="{FF2B5EF4-FFF2-40B4-BE49-F238E27FC236}">
                <a16:creationId xmlns:a16="http://schemas.microsoft.com/office/drawing/2014/main" id="{EFD3A661-C81D-9A90-8FBF-19FFB113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647" y="2030166"/>
            <a:ext cx="2958353" cy="2218765"/>
          </a:xfrm>
          <a:prstGeom prst="rect">
            <a:avLst/>
          </a:prstGeom>
        </p:spPr>
      </p:pic>
      <p:pic>
        <p:nvPicPr>
          <p:cNvPr id="9" name="صورة 8" descr="صورة تحتوي على الإلكترونيات, مكبر الصوت, معدات الصوت, صندوق الصوت&#10;&#10;تم إنشاء الوصف تلقائياً">
            <a:extLst>
              <a:ext uri="{FF2B5EF4-FFF2-40B4-BE49-F238E27FC236}">
                <a16:creationId xmlns:a16="http://schemas.microsoft.com/office/drawing/2014/main" id="{FF7669F6-7B0E-D23F-A2AF-078955D9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9" y="2002935"/>
            <a:ext cx="3076919" cy="3076919"/>
          </a:xfrm>
          <a:prstGeom prst="rect">
            <a:avLst/>
          </a:prstGeom>
        </p:spPr>
      </p:pic>
      <p:pic>
        <p:nvPicPr>
          <p:cNvPr id="11" name="صورة 10" descr="صورة تحتوي على الإلكترونيات, مكونات الدائرة الكهربائية, مكون إلكتروني, مكون الدائرة السلبية&#10;&#10;تم إنشاء الوصف تلقائياً">
            <a:extLst>
              <a:ext uri="{FF2B5EF4-FFF2-40B4-BE49-F238E27FC236}">
                <a16:creationId xmlns:a16="http://schemas.microsoft.com/office/drawing/2014/main" id="{FAB87881-B814-F7FC-BD86-DBB7DFE4C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2935"/>
            <a:ext cx="3508771" cy="3274029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5E97C56C-2C86-8A25-F3F4-662FD3806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240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879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0"/>
          <p:cNvSpPr txBox="1">
            <a:spLocks noGrp="1"/>
          </p:cNvSpPr>
          <p:nvPr>
            <p:ph type="body" idx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b="1" dirty="0"/>
              <a:t>Hardware</a:t>
            </a:r>
            <a:endParaRPr dirty="0"/>
          </a:p>
        </p:txBody>
      </p:sp>
      <p:pic>
        <p:nvPicPr>
          <p:cNvPr id="4" name="صورة 3" descr="صورة تحتوي على لعبة, داخلي, دائرة كهربائية&#10;&#10;تم إنشاء الوصف تلقائياً">
            <a:extLst>
              <a:ext uri="{FF2B5EF4-FFF2-40B4-BE49-F238E27FC236}">
                <a16:creationId xmlns:a16="http://schemas.microsoft.com/office/drawing/2014/main" id="{A8323BE8-D220-D459-30ED-4FCB62AB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19" y="1435510"/>
            <a:ext cx="7252761" cy="5151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343CF-956F-41DE-8405-4AB5FECE4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65112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2F9B435D-DEA1-78C3-2EBD-7E598976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CB055666-DA3D-CD64-7940-AFB6A435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16" y="1247577"/>
            <a:ext cx="9775596" cy="5498773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3147DD1F-BC9F-E753-6471-332F55A2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324465"/>
            <a:ext cx="9502219" cy="53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F3DB04C9-DB53-1A76-F73F-E98F5FCBF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7F35A7CB-CF79-10A3-AEBA-0E2039306951}"/>
              </a:ext>
            </a:extLst>
          </p:cNvPr>
          <p:cNvSpPr txBox="1"/>
          <p:nvPr/>
        </p:nvSpPr>
        <p:spPr>
          <a:xfrm>
            <a:off x="753835" y="2033196"/>
            <a:ext cx="1097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</a:rPr>
              <a:t>-Embedded LINUX</a:t>
            </a:r>
          </a:p>
          <a:p>
            <a:r>
              <a:rPr lang="en-US" sz="4000" b="1" dirty="0">
                <a:latin typeface="+mj-lt"/>
              </a:rPr>
              <a:t>-RTOS</a:t>
            </a:r>
          </a:p>
          <a:p>
            <a:pPr algn="l"/>
            <a:r>
              <a:rPr lang="en-US" sz="4000" b="1" i="0" dirty="0">
                <a:solidFill>
                  <a:srgbClr val="1C1C1C"/>
                </a:solidFill>
                <a:effectLst/>
                <a:latin typeface="+mj-lt"/>
              </a:rPr>
              <a:t>-AUTOSAR 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64361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"/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2F9B435D-DEA1-78C3-2EBD-7E598976E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496C5B7-A127-1778-F201-CBBC9662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1470580"/>
            <a:ext cx="9410046" cy="52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2437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- COLOR 0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1064</Words>
  <Application>Microsoft Office PowerPoint</Application>
  <PresentationFormat>Widescreen</PresentationFormat>
  <Paragraphs>287</Paragraphs>
  <Slides>82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Bodoni MT Black</vt:lpstr>
      <vt:lpstr>Baumans</vt:lpstr>
      <vt:lpstr>Arial</vt:lpstr>
      <vt:lpstr>Calibri</vt:lpstr>
      <vt:lpstr>Adobe Gothic Std B</vt:lpstr>
      <vt:lpstr>Söhne</vt:lpstr>
      <vt:lpstr>Times New Roman</vt:lpstr>
      <vt:lpstr>Copperplate Gothic Bold</vt:lpstr>
      <vt:lpstr>Wingdings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mahmoud</dc:creator>
  <cp:lastModifiedBy>ELKHOLY</cp:lastModifiedBy>
  <cp:revision>82</cp:revision>
  <dcterms:created xsi:type="dcterms:W3CDTF">2022-07-12T18:19:16Z</dcterms:created>
  <dcterms:modified xsi:type="dcterms:W3CDTF">2023-07-26T07:13:56Z</dcterms:modified>
</cp:coreProperties>
</file>